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06934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0" y="-468"/>
      </p:cViewPr>
      <p:guideLst>
        <p:guide orient="horz" pos="2380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6730A-DB5A-4251-ACFD-31A8BFD4B19E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AAEE-2FE9-48E4-A14D-2E91760077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34098"/>
            <a:ext cx="2406015" cy="71034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34098"/>
            <a:ext cx="7039822" cy="71034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5752"/>
            <a:ext cx="9089390" cy="15008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2768"/>
            <a:ext cx="9089390" cy="165298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3185"/>
            <a:ext cx="4722918" cy="4986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3185"/>
            <a:ext cx="4722918" cy="4986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1468"/>
            <a:ext cx="4724775" cy="7049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1691468"/>
            <a:ext cx="4726631" cy="7049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2396390"/>
            <a:ext cx="4726631" cy="43537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300862"/>
            <a:ext cx="3518055" cy="12804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0862"/>
            <a:ext cx="5977908" cy="6449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581268"/>
            <a:ext cx="3518055" cy="5168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89551"/>
            <a:ext cx="6416040" cy="6244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4012"/>
            <a:ext cx="6416040" cy="8868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611"/>
            <a:ext cx="9624060" cy="1259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3185"/>
            <a:ext cx="9624060" cy="498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3756"/>
            <a:ext cx="2495127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6348B-EC58-4231-A045-1270FF7C6298}" type="datetimeFigureOut">
              <a:rPr lang="en-US" smtClean="0"/>
              <a:pPr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3756"/>
            <a:ext cx="338624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3756"/>
            <a:ext cx="2495127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C856-AC3D-432E-94BC-17AD736E8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FFF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300" y="1720850"/>
            <a:ext cx="8297143" cy="29751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sz="5410" dirty="0" smtClean="0">
                <a:solidFill>
                  <a:srgbClr val="000000"/>
                </a:solidFill>
                <a:latin typeface="Century Schoolbook"/>
              </a:rPr>
              <a:t>The What, Why and How </a:t>
            </a:r>
            <a:br>
              <a:rPr lang="en-US" sz="5410" dirty="0" smtClean="0">
                <a:solidFill>
                  <a:srgbClr val="000000"/>
                </a:solidFill>
                <a:latin typeface="Century Schoolbook"/>
              </a:rPr>
            </a:br>
            <a:r>
              <a:rPr lang="en-US" sz="5410" dirty="0" smtClean="0">
                <a:solidFill>
                  <a:srgbClr val="000000"/>
                </a:solidFill>
                <a:latin typeface="Century Schoolbook"/>
              </a:rPr>
              <a:t>of Mother Tongue-Based </a:t>
            </a:r>
            <a:br>
              <a:rPr lang="en-US" sz="5410" dirty="0" smtClean="0">
                <a:solidFill>
                  <a:srgbClr val="000000"/>
                </a:solidFill>
                <a:latin typeface="Century Schoolbook"/>
              </a:rPr>
            </a:br>
            <a:r>
              <a:rPr lang="en-US" sz="5410" dirty="0" smtClean="0">
                <a:solidFill>
                  <a:srgbClr val="000000"/>
                </a:solidFill>
                <a:latin typeface="Century Schoolbook"/>
              </a:rPr>
              <a:t>Multilingual Education </a:t>
            </a:r>
          </a:p>
          <a:p>
            <a:pPr>
              <a:lnSpc>
                <a:spcPts val="5800"/>
              </a:lnSpc>
            </a:pPr>
            <a:endParaRPr lang="en-US" sz="5410" dirty="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6900" y="4006850"/>
            <a:ext cx="4122924" cy="1452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sz="5410" dirty="0" smtClean="0">
                <a:solidFill>
                  <a:srgbClr val="000000"/>
                </a:solidFill>
                <a:latin typeface="Century Schoolbook"/>
              </a:rPr>
              <a:t>(MTB-MLE) </a:t>
            </a:r>
          </a:p>
          <a:p>
            <a:pPr>
              <a:lnSpc>
                <a:spcPts val="62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F6A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900" y="863600"/>
            <a:ext cx="3098605" cy="199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4100" smtClean="0">
                <a:solidFill>
                  <a:srgbClr val="3F3F3F"/>
                </a:solidFill>
                <a:latin typeface="Arial Unicode MS"/>
              </a:rPr>
              <a:t>WHERE WE </a:t>
            </a:r>
            <a:br>
              <a:rPr lang="en-US" sz="4100" smtClean="0">
                <a:solidFill>
                  <a:srgbClr val="3F3F3F"/>
                </a:solidFill>
                <a:latin typeface="Arial Unicode MS"/>
              </a:rPr>
            </a:br>
            <a:r>
              <a:rPr lang="en-US" sz="4100" smtClean="0">
                <a:solidFill>
                  <a:srgbClr val="3F3F3F"/>
                </a:solidFill>
                <a:latin typeface="Arial Unicode MS"/>
              </a:rPr>
              <a:t>ARE NOW </a:t>
            </a:r>
          </a:p>
          <a:p>
            <a:pPr>
              <a:lnSpc>
                <a:spcPts val="5300"/>
              </a:lnSpc>
            </a:pPr>
            <a:endParaRPr lang="en-US" sz="4100">
              <a:solidFill>
                <a:srgbClr val="3F3F3F"/>
              </a:solidFill>
              <a:latin typeface="Arial Unicode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600" y="3289300"/>
            <a:ext cx="3878562" cy="1136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46524">
              <a:lnSpc>
                <a:spcPts val="2200"/>
              </a:lnSpc>
            </a:pPr>
            <a:r>
              <a:rPr lang="en-US" sz="2308" smtClean="0">
                <a:solidFill>
                  <a:srgbClr val="3F3F3F"/>
                </a:solidFill>
                <a:latin typeface="Calibri"/>
              </a:rPr>
              <a:t>Insufficient mastery of basic </a:t>
            </a:r>
            <a:br>
              <a:rPr lang="en-US" sz="2308" smtClean="0">
                <a:solidFill>
                  <a:srgbClr val="3F3F3F"/>
                </a:solidFill>
                <a:latin typeface="Calibri"/>
              </a:rPr>
            </a:br>
            <a:r>
              <a:rPr lang="en-US" sz="2308" smtClean="0">
                <a:solidFill>
                  <a:srgbClr val="3F3F3F"/>
                </a:solidFill>
                <a:latin typeface="Calibri"/>
              </a:rPr>
              <a:t>competencies due to congested </a:t>
            </a:r>
            <a:br>
              <a:rPr lang="en-US" sz="2308" smtClean="0">
                <a:solidFill>
                  <a:srgbClr val="3F3F3F"/>
                </a:solidFill>
                <a:latin typeface="Calibri"/>
              </a:rPr>
            </a:br>
            <a:r>
              <a:rPr lang="en-US" sz="2308" smtClean="0">
                <a:solidFill>
                  <a:srgbClr val="3F3F3F"/>
                </a:solidFill>
                <a:latin typeface="Calibri"/>
              </a:rPr>
              <a:t>curriculum </a:t>
            </a:r>
          </a:p>
          <a:p>
            <a:pPr indent="446524">
              <a:lnSpc>
                <a:spcPts val="2200"/>
              </a:lnSpc>
            </a:pPr>
            <a:endParaRPr lang="en-US" sz="2308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200" y="4406900"/>
            <a:ext cx="4171142" cy="8540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sz="2308" smtClean="0">
                <a:solidFill>
                  <a:srgbClr val="3F3F3F"/>
                </a:solidFill>
                <a:latin typeface="Calibri"/>
              </a:rPr>
              <a:t>High school graduates (&lt; 18 years) </a:t>
            </a:r>
            <a:br>
              <a:rPr lang="en-US" sz="2308" smtClean="0">
                <a:solidFill>
                  <a:srgbClr val="3F3F3F"/>
                </a:solidFill>
                <a:latin typeface="Calibri"/>
              </a:rPr>
            </a:br>
            <a:r>
              <a:rPr lang="en-US" sz="2308" smtClean="0">
                <a:solidFill>
                  <a:srgbClr val="3F3F3F"/>
                </a:solidFill>
                <a:latin typeface="Calibri"/>
              </a:rPr>
              <a:t>	lack basic competencies and </a:t>
            </a:r>
          </a:p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en-US" sz="2308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0" y="4978400"/>
            <a:ext cx="110010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308" smtClean="0">
                <a:solidFill>
                  <a:srgbClr val="3F3F3F"/>
                </a:solidFill>
                <a:latin typeface="Calibri"/>
              </a:rPr>
              <a:t>maturity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4900" y="5524500"/>
            <a:ext cx="4028026" cy="8540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92100" algn="l"/>
              </a:tabLst>
              <a:defRPr/>
            </a:pPr>
            <a:r>
              <a:rPr lang="en-US" sz="2308" smtClean="0">
                <a:solidFill>
                  <a:srgbClr val="3F3F3F"/>
                </a:solidFill>
                <a:latin typeface="Calibri"/>
              </a:rPr>
              <a:t>Other countries view the 10</a:t>
            </a:r>
            <a:r>
              <a:rPr lang="en-US" sz="2308" smtClean="0">
                <a:solidFill>
                  <a:srgbClr val="3F3F3F"/>
                </a:solidFill>
                <a:latin typeface="Calibri"/>
                <a:cs typeface="Calibri"/>
              </a:rPr>
              <a:t>‐year </a:t>
            </a:r>
            <a:br>
              <a:rPr lang="en-US" sz="2308" smtClean="0">
                <a:solidFill>
                  <a:srgbClr val="3F3F3F"/>
                </a:solidFill>
                <a:latin typeface="Calibri"/>
                <a:cs typeface="Calibri"/>
              </a:rPr>
            </a:br>
            <a:r>
              <a:rPr lang="en-US" sz="2308" smtClean="0">
                <a:solidFill>
                  <a:srgbClr val="3F3F3F"/>
                </a:solidFill>
                <a:latin typeface="Calibri"/>
                <a:cs typeface="Calibri"/>
              </a:rPr>
              <a:t>	education cycle as insufficient. </a:t>
            </a:r>
          </a:p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92100" algn="l"/>
              </a:tabLst>
              <a:defRPr/>
            </a:pPr>
            <a:endParaRPr lang="en-US" sz="2308">
              <a:solidFill>
                <a:srgbClr val="3F3F3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2A6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892300"/>
            <a:ext cx="627575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smtClean="0">
                <a:solidFill>
                  <a:srgbClr val="000000"/>
                </a:solidFill>
                <a:latin typeface="Century Schoolbook"/>
              </a:rPr>
              <a:t>Trend in National Achievement Test (NAT) in Mean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55800" y="2159000"/>
            <a:ext cx="6944209" cy="8266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06500" algn="l"/>
              </a:tabLst>
              <a:defRPr/>
            </a:pPr>
            <a:r>
              <a:rPr lang="en-US" sz="1810" b="1" smtClean="0">
                <a:solidFill>
                  <a:srgbClr val="000000"/>
                </a:solidFill>
                <a:latin typeface="Century Schoolbook"/>
              </a:rPr>
              <a:t>Percentage Score for School Years 2005-2007 to 2009-2010 </a:t>
            </a:r>
            <a:br>
              <a:rPr lang="en-US" sz="1810" b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1810" b="1" smtClean="0">
                <a:solidFill>
                  <a:srgbClr val="000000"/>
                </a:solidFill>
                <a:latin typeface="Century Schoolbook"/>
              </a:rPr>
              <a:t>	in Elementary and Secondary Levels </a:t>
            </a:r>
          </a:p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06500" algn="l"/>
              </a:tabLst>
              <a:defRPr/>
            </a:pPr>
            <a:endParaRPr lang="en-US" sz="18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0" y="4102100"/>
            <a:ext cx="5177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54.7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8900" y="3937000"/>
            <a:ext cx="5177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59.9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7700" y="3797300"/>
            <a:ext cx="5177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64.8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3733800"/>
            <a:ext cx="5177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65.6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05300" y="3632200"/>
            <a:ext cx="5177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68.0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27700" y="4216400"/>
            <a:ext cx="5177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47.0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70700" y="4114800"/>
            <a:ext cx="5177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49.3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11900" y="4343400"/>
            <a:ext cx="517770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46.7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29500" y="4229100"/>
            <a:ext cx="110767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84200" algn="l"/>
              </a:tabLst>
              <a:defRPr/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46.7 	45.6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84200" algn="l"/>
              </a:tabLst>
              <a:defRPr/>
            </a:pPr>
            <a:endParaRPr lang="en-US" sz="18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6200" y="5524500"/>
            <a:ext cx="1267976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Elementary</a:t>
            </a:r>
            <a:endParaRPr lang="en-US" sz="18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8100" y="5524500"/>
            <a:ext cx="1110882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Secondary</a:t>
            </a:r>
            <a:endParaRPr lang="en-US" sz="18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5400" y="5918200"/>
            <a:ext cx="868828" cy="2166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8" smtClean="0">
                <a:solidFill>
                  <a:srgbClr val="000000"/>
                </a:solidFill>
                <a:latin typeface="Century Schoolbook"/>
              </a:rPr>
              <a:t>2005-2006</a:t>
            </a:r>
            <a:endParaRPr lang="en-US" sz="14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600" y="5918200"/>
            <a:ext cx="868828" cy="2166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8" smtClean="0">
                <a:solidFill>
                  <a:srgbClr val="000000"/>
                </a:solidFill>
                <a:latin typeface="Century Schoolbook"/>
              </a:rPr>
              <a:t>2006-2007</a:t>
            </a:r>
            <a:endParaRPr lang="en-US" sz="14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6500" y="5918200"/>
            <a:ext cx="868828" cy="2166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8" smtClean="0">
                <a:solidFill>
                  <a:srgbClr val="000000"/>
                </a:solidFill>
                <a:latin typeface="Century Schoolbook"/>
              </a:rPr>
              <a:t>2007-2008</a:t>
            </a:r>
            <a:endParaRPr lang="en-US" sz="14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5700" y="5918200"/>
            <a:ext cx="868828" cy="2166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8" smtClean="0">
                <a:solidFill>
                  <a:srgbClr val="000000"/>
                </a:solidFill>
                <a:latin typeface="Century Schoolbook"/>
              </a:rPr>
              <a:t>2008-2009</a:t>
            </a:r>
            <a:endParaRPr lang="en-US" sz="14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4900" y="5918200"/>
            <a:ext cx="868828" cy="2166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8" smtClean="0">
                <a:solidFill>
                  <a:srgbClr val="000000"/>
                </a:solidFill>
                <a:latin typeface="Century Schoolbook"/>
              </a:rPr>
              <a:t>2009-2010</a:t>
            </a:r>
            <a:endParaRPr lang="en-US" sz="14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7300" y="6159500"/>
            <a:ext cx="8008026" cy="6406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408" i="1" smtClean="0">
                <a:solidFill>
                  <a:srgbClr val="7E7E7E"/>
                </a:solidFill>
                <a:latin typeface="Arial"/>
              </a:rPr>
              <a:t>The  NAT results  showed  low academic performance of the students in the  core subjects: English, </a:t>
            </a:r>
            <a:br>
              <a:rPr lang="en-US" sz="1408" i="1" smtClean="0">
                <a:solidFill>
                  <a:srgbClr val="7E7E7E"/>
                </a:solidFill>
                <a:latin typeface="Arial"/>
              </a:rPr>
            </a:br>
            <a:r>
              <a:rPr lang="en-US" sz="1408" i="1" smtClean="0">
                <a:solidFill>
                  <a:srgbClr val="7E7E7E"/>
                </a:solidFill>
                <a:latin typeface="Arial"/>
              </a:rPr>
              <a:t>Filipino, Mathematics, Sciences and Social Studies. </a:t>
            </a:r>
          </a:p>
          <a:p>
            <a:pPr>
              <a:lnSpc>
                <a:spcPts val="1700"/>
              </a:lnSpc>
            </a:pPr>
            <a:endParaRPr lang="en-US" sz="1408" i="1">
              <a:solidFill>
                <a:srgbClr val="7E7E7E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1500" y="6781800"/>
            <a:ext cx="368691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b="1" smtClean="0">
                <a:solidFill>
                  <a:srgbClr val="575F6C"/>
                </a:solidFill>
                <a:latin typeface="Corbel"/>
              </a:rPr>
              <a:t>11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880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" y="1930400"/>
            <a:ext cx="272427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smtClean="0">
                <a:solidFill>
                  <a:srgbClr val="000000"/>
                </a:solidFill>
                <a:latin typeface="Corbel"/>
              </a:rPr>
              <a:t>Grade IV Math and Science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5600" y="2387600"/>
            <a:ext cx="734175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1 </a:t>
            </a:r>
            <a:r>
              <a:rPr lang="en-US" sz="2008" smtClean="0">
                <a:solidFill>
                  <a:srgbClr val="2C3035"/>
                </a:solidFill>
                <a:latin typeface="Century Schoolbook"/>
              </a:rPr>
              <a:t>Top </a:t>
            </a: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/>
            </a:r>
            <a:br>
              <a:rPr lang="en-US" sz="20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2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2C3035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5600" y="3009900"/>
            <a:ext cx="214802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3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5600" y="4229100"/>
            <a:ext cx="35747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21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5600" y="4533900"/>
            <a:ext cx="35747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22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25600" y="4838700"/>
            <a:ext cx="444032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23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5600" y="5207000"/>
            <a:ext cx="1941237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Philippines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5600" y="5575300"/>
            <a:ext cx="35747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24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10100" y="1930400"/>
            <a:ext cx="182979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smtClean="0">
                <a:solidFill>
                  <a:srgbClr val="000000"/>
                </a:solidFill>
                <a:latin typeface="Corbel"/>
              </a:rPr>
              <a:t>High School Math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9800" y="2387600"/>
            <a:ext cx="734175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1 </a:t>
            </a:r>
            <a:r>
              <a:rPr lang="en-US" sz="2008" smtClean="0">
                <a:solidFill>
                  <a:srgbClr val="2C3035"/>
                </a:solidFill>
                <a:latin typeface="Century Schoolbook"/>
              </a:rPr>
              <a:t>Top </a:t>
            </a: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/>
            </a:r>
            <a:br>
              <a:rPr lang="en-US" sz="20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2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2C3035"/>
              </a:solidFill>
              <a:latin typeface="Century School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9800" y="3009900"/>
            <a:ext cx="214802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3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49800" y="4229100"/>
            <a:ext cx="444032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34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49800" y="4597400"/>
            <a:ext cx="1941237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Philippines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49800" y="4965700"/>
            <a:ext cx="35747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35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49800" y="5270500"/>
            <a:ext cx="35747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36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49800" y="5575300"/>
            <a:ext cx="35747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37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42200" y="1930400"/>
            <a:ext cx="205658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smtClean="0">
                <a:solidFill>
                  <a:srgbClr val="000000"/>
                </a:solidFill>
                <a:latin typeface="Corbel"/>
              </a:rPr>
              <a:t>High School Science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93000" y="2387600"/>
            <a:ext cx="734175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1 </a:t>
            </a:r>
            <a:r>
              <a:rPr lang="en-US" sz="2008" smtClean="0">
                <a:solidFill>
                  <a:srgbClr val="2C3035"/>
                </a:solidFill>
                <a:latin typeface="Century Schoolbook"/>
              </a:rPr>
              <a:t>Top </a:t>
            </a: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/>
            </a:r>
            <a:br>
              <a:rPr lang="en-US" sz="20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2 </a:t>
            </a:r>
          </a:p>
          <a:p>
            <a:pPr>
              <a:lnSpc>
                <a:spcPts val="2400"/>
              </a:lnSpc>
            </a:pPr>
            <a:endParaRPr lang="en-US" sz="2008">
              <a:solidFill>
                <a:srgbClr val="2C3035"/>
              </a:solidFill>
              <a:latin typeface="Century School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3000" y="3009900"/>
            <a:ext cx="214802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3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93000" y="4229100"/>
            <a:ext cx="35747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42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493000" y="4533900"/>
            <a:ext cx="444032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43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93000" y="4902200"/>
            <a:ext cx="1941237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Philippines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93000" y="5270500"/>
            <a:ext cx="35747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44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493000" y="5575300"/>
            <a:ext cx="35747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smtClean="0">
                <a:solidFill>
                  <a:srgbClr val="000000"/>
                </a:solidFill>
                <a:latin typeface="Century Schoolbook"/>
              </a:rPr>
              <a:t>45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81100" y="6019800"/>
            <a:ext cx="7647927" cy="308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8" i="1" smtClean="0">
                <a:solidFill>
                  <a:srgbClr val="7E7E7E"/>
                </a:solidFill>
                <a:latin typeface="Arial"/>
              </a:rPr>
              <a:t>The poor performance in  the 2003 TIMSS  reflects  low quality of  Science and Mathematics </a:t>
            </a:r>
            <a:r>
              <a:rPr lang="en-US" sz="2008" smtClean="0">
                <a:solidFill>
                  <a:srgbClr val="2C3035"/>
                </a:solidFill>
                <a:latin typeface="Century Schoolbook"/>
              </a:rPr>
              <a:t>m</a:t>
            </a:r>
            <a:endParaRPr lang="en-US" sz="2008">
              <a:solidFill>
                <a:srgbClr val="2C3035"/>
              </a:solidFill>
              <a:latin typeface="Century School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1100" y="6223000"/>
            <a:ext cx="4090863" cy="2166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408" i="1" smtClean="0">
                <a:solidFill>
                  <a:srgbClr val="7E7E7E"/>
                </a:solidFill>
                <a:latin typeface="Arial"/>
              </a:rPr>
              <a:t>Education in  the elementary and secondary levels.</a:t>
            </a:r>
            <a:endParaRPr lang="en-US" sz="1408" i="1">
              <a:solidFill>
                <a:srgbClr val="7E7E7E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E5B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0800" y="2349500"/>
            <a:ext cx="3387146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US" sz="6010" i="1" dirty="0" smtClean="0">
                <a:solidFill>
                  <a:srgbClr val="575F6C"/>
                </a:solidFill>
                <a:latin typeface="Century Schoolbook"/>
              </a:rPr>
              <a:t>W</a:t>
            </a:r>
            <a:r>
              <a:rPr lang="en-US" sz="4810" i="1" dirty="0" smtClean="0">
                <a:solidFill>
                  <a:srgbClr val="575F6C"/>
                </a:solidFill>
                <a:latin typeface="Century Schoolbook"/>
              </a:rPr>
              <a:t>HAT DO </a:t>
            </a:r>
          </a:p>
          <a:p>
            <a:pPr>
              <a:lnSpc>
                <a:spcPts val="5700"/>
              </a:lnSpc>
            </a:pPr>
            <a:endParaRPr lang="en-US" sz="6010" i="1" dirty="0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3175000"/>
            <a:ext cx="3369512" cy="24620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sz="4810" i="1" dirty="0" smtClean="0">
                <a:solidFill>
                  <a:srgbClr val="575F6C"/>
                </a:solidFill>
                <a:latin typeface="Century Schoolbook"/>
              </a:rPr>
              <a:t>WE KNOW </a:t>
            </a:r>
            <a:br>
              <a:rPr lang="en-US" sz="4810" i="1" dirty="0" smtClean="0">
                <a:solidFill>
                  <a:srgbClr val="575F6C"/>
                </a:solidFill>
                <a:latin typeface="Century Schoolbook"/>
              </a:rPr>
            </a:br>
            <a:r>
              <a:rPr lang="en-US" sz="4810" i="1" dirty="0" smtClean="0">
                <a:solidFill>
                  <a:srgbClr val="575F6C"/>
                </a:solidFill>
                <a:latin typeface="Century Schoolbook"/>
              </a:rPr>
              <a:t>ALREADY </a:t>
            </a:r>
          </a:p>
          <a:p>
            <a:pPr>
              <a:lnSpc>
                <a:spcPts val="6600"/>
              </a:lnSpc>
            </a:pPr>
            <a:endParaRPr lang="en-US" sz="4810" i="1" dirty="0">
              <a:solidFill>
                <a:srgbClr val="575F6C"/>
              </a:solidFill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0CC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0" y="952500"/>
            <a:ext cx="4369786" cy="11960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4312" i="1" dirty="0" smtClean="0">
                <a:solidFill>
                  <a:srgbClr val="575F6C"/>
                </a:solidFill>
                <a:latin typeface="Century Schoolbook"/>
              </a:rPr>
              <a:t>W</a:t>
            </a:r>
            <a:r>
              <a:rPr lang="en-US" sz="3448" i="1" dirty="0" smtClean="0">
                <a:solidFill>
                  <a:srgbClr val="575F6C"/>
                </a:solidFill>
                <a:latin typeface="Century Schoolbook"/>
              </a:rPr>
              <a:t>E KNOW THAT…</a:t>
            </a:r>
            <a:r>
              <a:rPr lang="en-US" sz="4312" i="1" dirty="0" smtClean="0">
                <a:solidFill>
                  <a:srgbClr val="575F6C"/>
                </a:solidFill>
                <a:latin typeface="Century Schoolbook"/>
              </a:rPr>
              <a:t> </a:t>
            </a:r>
          </a:p>
          <a:p>
            <a:pPr>
              <a:lnSpc>
                <a:spcPts val="4900"/>
              </a:lnSpc>
            </a:pPr>
            <a:endParaRPr lang="en-US" sz="3448" i="1" dirty="0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700" y="2133600"/>
            <a:ext cx="9361537" cy="36933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1676436" defTabSz="91440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159000" algn="l"/>
              </a:tabLst>
              <a:defRPr/>
            </a:pPr>
            <a:r>
              <a:rPr lang="en-US" sz="4408" i="1" dirty="0" smtClean="0">
                <a:solidFill>
                  <a:srgbClr val="000000"/>
                </a:solidFill>
                <a:latin typeface="Book Antiqua"/>
              </a:rPr>
              <a:t>1</a:t>
            </a:r>
            <a:r>
              <a:rPr lang="en-US" sz="4012" i="1" dirty="0" smtClean="0">
                <a:solidFill>
                  <a:srgbClr val="000000"/>
                </a:solidFill>
                <a:latin typeface="Book Antiqua"/>
              </a:rPr>
              <a:t>. The most important single </a:t>
            </a:r>
            <a:br>
              <a:rPr lang="en-US" sz="4012" i="1" dirty="0" smtClean="0">
                <a:solidFill>
                  <a:srgbClr val="000000"/>
                </a:solidFill>
                <a:latin typeface="Book Antiqua"/>
              </a:rPr>
            </a:br>
            <a:r>
              <a:rPr lang="en-US" sz="4012" i="1" dirty="0" smtClean="0">
                <a:solidFill>
                  <a:srgbClr val="000000"/>
                </a:solidFill>
                <a:latin typeface="Book Antiqua"/>
              </a:rPr>
              <a:t>	factor influencing learning </a:t>
            </a:r>
            <a:br>
              <a:rPr lang="en-US" sz="4012" i="1" dirty="0" smtClean="0">
                <a:solidFill>
                  <a:srgbClr val="000000"/>
                </a:solidFill>
                <a:latin typeface="Book Antiqua"/>
              </a:rPr>
            </a:br>
            <a:r>
              <a:rPr lang="en-US" sz="4012" i="1" dirty="0" smtClean="0">
                <a:solidFill>
                  <a:srgbClr val="000000"/>
                </a:solidFill>
                <a:latin typeface="Book Antiqua"/>
              </a:rPr>
              <a:t>	is what the learners already know. </a:t>
            </a:r>
            <a:br>
              <a:rPr lang="en-US" sz="4012" i="1" dirty="0" smtClean="0">
                <a:solidFill>
                  <a:srgbClr val="000000"/>
                </a:solidFill>
                <a:latin typeface="Book Antiqua"/>
              </a:rPr>
            </a:br>
            <a:r>
              <a:rPr lang="en-US" sz="4012" i="1" dirty="0" smtClean="0">
                <a:solidFill>
                  <a:srgbClr val="000000"/>
                </a:solidFill>
                <a:latin typeface="Book Antiqua"/>
              </a:rPr>
              <a:t>	Ascertain this and teach them </a:t>
            </a:r>
            <a:br>
              <a:rPr lang="en-US" sz="4012" i="1" dirty="0" smtClean="0">
                <a:solidFill>
                  <a:srgbClr val="000000"/>
                </a:solidFill>
                <a:latin typeface="Book Antiqua"/>
              </a:rPr>
            </a:br>
            <a:r>
              <a:rPr lang="en-US" sz="4012" i="1" dirty="0" smtClean="0">
                <a:solidFill>
                  <a:srgbClr val="000000"/>
                </a:solidFill>
                <a:latin typeface="Book Antiqua"/>
              </a:rPr>
              <a:t>	accordingly </a:t>
            </a:r>
          </a:p>
          <a:p>
            <a:pPr marL="0" marR="0" lvl="0" indent="1676436" defTabSz="91440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159000" algn="l"/>
              </a:tabLst>
              <a:defRPr/>
            </a:pPr>
            <a:endParaRPr lang="en-US" sz="4012" i="1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6700" y="5676900"/>
            <a:ext cx="589905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fr-FR" sz="3208" i="1" dirty="0" smtClean="0">
                <a:solidFill>
                  <a:srgbClr val="000000"/>
                </a:solidFill>
                <a:latin typeface="Book Antiqua"/>
              </a:rPr>
              <a:t>(</a:t>
            </a:r>
            <a:r>
              <a:rPr lang="fr-FR" sz="3208" i="1" dirty="0" err="1" smtClean="0">
                <a:solidFill>
                  <a:srgbClr val="000000"/>
                </a:solidFill>
                <a:latin typeface="Book Antiqua"/>
              </a:rPr>
              <a:t>Ausubel</a:t>
            </a:r>
            <a:r>
              <a:rPr lang="fr-FR" sz="3208" i="1" dirty="0" smtClean="0">
                <a:solidFill>
                  <a:srgbClr val="000000"/>
                </a:solidFill>
                <a:latin typeface="Book Antiqua"/>
              </a:rPr>
              <a:t>, D. P. 1968. Page 235)… </a:t>
            </a:r>
          </a:p>
          <a:p>
            <a:pPr>
              <a:lnSpc>
                <a:spcPts val="3700"/>
              </a:lnSpc>
            </a:pPr>
            <a:endParaRPr lang="en-US" sz="3208" i="1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3AA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7200" y="952500"/>
            <a:ext cx="4369786" cy="11960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4312" i="1" smtClean="0">
                <a:solidFill>
                  <a:srgbClr val="575F6C"/>
                </a:solidFill>
                <a:latin typeface="Century Schoolbook"/>
              </a:rPr>
              <a:t>W</a:t>
            </a:r>
            <a:r>
              <a:rPr lang="en-US" sz="3448" i="1" smtClean="0">
                <a:solidFill>
                  <a:srgbClr val="575F6C"/>
                </a:solidFill>
                <a:latin typeface="Century Schoolbook"/>
              </a:rPr>
              <a:t>E KNOW THAT…</a:t>
            </a:r>
            <a:r>
              <a:rPr lang="en-US" sz="4312" i="1" smtClean="0">
                <a:solidFill>
                  <a:srgbClr val="575F6C"/>
                </a:solidFill>
                <a:latin typeface="Century Schoolbook"/>
              </a:rPr>
              <a:t> </a:t>
            </a:r>
          </a:p>
          <a:p>
            <a:pPr>
              <a:lnSpc>
                <a:spcPts val="4900"/>
              </a:lnSpc>
            </a:pPr>
            <a:endParaRPr lang="en-US" sz="3448" i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200" y="1981200"/>
            <a:ext cx="7872348" cy="43088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  <a:tab pos="609600" algn="l"/>
              </a:tabLst>
              <a:defRPr/>
            </a:pP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2. It takes children about 12 </a:t>
            </a:r>
            <a:br>
              <a:rPr lang="en-US" sz="4012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	years to gain the level of </a:t>
            </a:r>
            <a:br>
              <a:rPr lang="en-US" sz="4012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		proficiency in their L1 that </a:t>
            </a:r>
            <a:br>
              <a:rPr lang="en-US" sz="4012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			will enable them to continue </a:t>
            </a:r>
            <a:br>
              <a:rPr lang="en-US" sz="4012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			developing that language for </a:t>
            </a:r>
            <a:br>
              <a:rPr lang="en-US" sz="4012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			the rest of their lives; </a:t>
            </a:r>
          </a:p>
          <a:p>
            <a:pPr marL="0" marR="0" lvl="0" indent="0" defTabSz="91440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  <a:tab pos="609600" algn="l"/>
              </a:tabLst>
              <a:defRPr/>
            </a:pPr>
            <a:endParaRPr lang="en-US" sz="4012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63A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8200" y="685800"/>
            <a:ext cx="3877665" cy="12824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8" i="1" smtClean="0">
                <a:solidFill>
                  <a:srgbClr val="000000"/>
                </a:solidFill>
                <a:latin typeface="Book Antiqua"/>
              </a:rPr>
              <a:t>We know that… </a:t>
            </a:r>
          </a:p>
          <a:p>
            <a:pPr>
              <a:lnSpc>
                <a:spcPts val="5000"/>
              </a:lnSpc>
            </a:pPr>
            <a:endParaRPr lang="en-US" sz="4408" i="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2260600"/>
            <a:ext cx="8087150" cy="43359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726948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</a:tabLst>
              <a:defRPr/>
            </a:pPr>
            <a:r>
              <a:rPr lang="en-US" sz="3208" i="1" dirty="0" smtClean="0">
                <a:solidFill>
                  <a:srgbClr val="575F6C"/>
                </a:solidFill>
                <a:latin typeface="Century Schoolbook"/>
              </a:rPr>
              <a:t>3. </a:t>
            </a:r>
            <a:r>
              <a:rPr lang="en-US" sz="3208" dirty="0" smtClean="0">
                <a:solidFill>
                  <a:srgbClr val="575F6C"/>
                </a:solidFill>
                <a:latin typeface="Century Schoolbook"/>
              </a:rPr>
              <a:t>I</a:t>
            </a: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>T TAKES CHILDREN</a:t>
            </a:r>
            <a:r>
              <a:rPr lang="en-US" sz="3208" dirty="0" smtClean="0">
                <a:solidFill>
                  <a:srgbClr val="575F6C"/>
                </a:solidFill>
                <a:latin typeface="Century Schoolbook"/>
              </a:rPr>
              <a:t> (</a:t>
            </a: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>AND ADULTS</a:t>
            </a:r>
            <a:r>
              <a:rPr lang="en-US" sz="3208" dirty="0" smtClean="0">
                <a:solidFill>
                  <a:srgbClr val="575F6C"/>
                </a:solidFill>
                <a:latin typeface="Century Schoolbook"/>
              </a:rPr>
              <a:t>) </a:t>
            </a: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/>
            </a:r>
            <a:br>
              <a:rPr lang="en-US" sz="2572" dirty="0" smtClean="0">
                <a:solidFill>
                  <a:srgbClr val="575F6C"/>
                </a:solidFill>
                <a:latin typeface="Century Schoolbook"/>
              </a:rPr>
            </a:b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>	AT  LEAST</a:t>
            </a:r>
            <a:r>
              <a:rPr lang="en-US" sz="3208" dirty="0" smtClean="0">
                <a:solidFill>
                  <a:srgbClr val="575F6C"/>
                </a:solidFill>
                <a:latin typeface="Century Schoolbook"/>
              </a:rPr>
              <a:t> 2 </a:t>
            </a: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>YEARS TO GAIN THE BASIC </a:t>
            </a:r>
            <a:br>
              <a:rPr lang="en-US" sz="2572" dirty="0" smtClean="0">
                <a:solidFill>
                  <a:srgbClr val="575F6C"/>
                </a:solidFill>
                <a:latin typeface="Century Schoolbook"/>
              </a:rPr>
            </a:b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>	LEVEL OF PROFICIENCY IN A NEW </a:t>
            </a:r>
            <a:br>
              <a:rPr lang="en-US" sz="2572" dirty="0" smtClean="0">
                <a:solidFill>
                  <a:srgbClr val="575F6C"/>
                </a:solidFill>
                <a:latin typeface="Century Schoolbook"/>
              </a:rPr>
            </a:b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>	LANGUAGE THAT WILL ENABLE THEM TO </a:t>
            </a:r>
            <a:br>
              <a:rPr lang="en-US" sz="2572" dirty="0" smtClean="0">
                <a:solidFill>
                  <a:srgbClr val="575F6C"/>
                </a:solidFill>
                <a:latin typeface="Century Schoolbook"/>
              </a:rPr>
            </a:b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>	USE IT FOR</a:t>
            </a:r>
            <a:r>
              <a:rPr lang="en-US" sz="3208" dirty="0" smtClean="0">
                <a:solidFill>
                  <a:srgbClr val="575F6C"/>
                </a:solidFill>
                <a:latin typeface="Century Schoolbook"/>
              </a:rPr>
              <a:t> ‘</a:t>
            </a: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>EVERYDAY’</a:t>
            </a:r>
            <a:r>
              <a:rPr lang="en-US" sz="3208" dirty="0" smtClean="0">
                <a:solidFill>
                  <a:srgbClr val="575F6C"/>
                </a:solidFill>
                <a:latin typeface="Century Schoolbook"/>
              </a:rPr>
              <a:t> </a:t>
            </a:r>
            <a:r>
              <a:rPr lang="en-US" sz="2572" dirty="0" smtClean="0">
                <a:solidFill>
                  <a:srgbClr val="575F6C"/>
                </a:solidFill>
                <a:latin typeface="Century Schoolbook"/>
              </a:rPr>
              <a:t>COMMUNICATION</a:t>
            </a:r>
            <a:r>
              <a:rPr lang="en-US" sz="3208" dirty="0" smtClean="0">
                <a:solidFill>
                  <a:srgbClr val="575F6C"/>
                </a:solidFill>
                <a:latin typeface="Century Schoolbook"/>
              </a:rPr>
              <a:t>; </a:t>
            </a:r>
            <a:r>
              <a:rPr lang="en-US" sz="2572" i="1" dirty="0" smtClean="0">
                <a:solidFill>
                  <a:srgbClr val="575F6C"/>
                </a:solidFill>
                <a:latin typeface="Century Schoolbook"/>
              </a:rPr>
              <a:t/>
            </a:r>
            <a:br>
              <a:rPr lang="en-US" sz="2572" i="1" dirty="0" smtClean="0">
                <a:solidFill>
                  <a:srgbClr val="575F6C"/>
                </a:solidFill>
                <a:latin typeface="Century Schoolbook"/>
              </a:rPr>
            </a:br>
            <a:r>
              <a:rPr lang="en-US" sz="2572" i="1" dirty="0" smtClean="0">
                <a:solidFill>
                  <a:srgbClr val="575F6C"/>
                </a:solidFill>
                <a:latin typeface="Century Schoolbook"/>
              </a:rPr>
              <a:t>	AND IF THEY DO NOT HEAR THE</a:t>
            </a:r>
            <a:r>
              <a:rPr lang="en-US" sz="3208" i="1" dirty="0" smtClean="0">
                <a:solidFill>
                  <a:srgbClr val="575F6C"/>
                </a:solidFill>
                <a:latin typeface="Century Schoolbook"/>
              </a:rPr>
              <a:t> L2 </a:t>
            </a:r>
            <a:r>
              <a:rPr lang="en-US" sz="2572" i="1" dirty="0" smtClean="0">
                <a:solidFill>
                  <a:srgbClr val="575F6C"/>
                </a:solidFill>
                <a:latin typeface="Century Schoolbook"/>
              </a:rPr>
              <a:t/>
            </a:r>
            <a:br>
              <a:rPr lang="en-US" sz="2572" i="1" dirty="0" smtClean="0">
                <a:solidFill>
                  <a:srgbClr val="575F6C"/>
                </a:solidFill>
                <a:latin typeface="Century Schoolbook"/>
              </a:rPr>
            </a:br>
            <a:r>
              <a:rPr lang="en-US" sz="2572" i="1" dirty="0" smtClean="0">
                <a:solidFill>
                  <a:srgbClr val="575F6C"/>
                </a:solidFill>
                <a:latin typeface="Century Schoolbook"/>
              </a:rPr>
              <a:t>	OUTSIDE THE CLASSROOM</a:t>
            </a:r>
            <a:r>
              <a:rPr lang="en-US" sz="3208" i="1" dirty="0" smtClean="0">
                <a:solidFill>
                  <a:srgbClr val="575F6C"/>
                </a:solidFill>
                <a:latin typeface="Century Schoolbook"/>
              </a:rPr>
              <a:t>, </a:t>
            </a:r>
            <a:r>
              <a:rPr lang="en-US" sz="2572" i="1" dirty="0" smtClean="0">
                <a:solidFill>
                  <a:srgbClr val="575F6C"/>
                </a:solidFill>
                <a:latin typeface="Century Schoolbook"/>
              </a:rPr>
              <a:t>IT TAKES </a:t>
            </a:r>
            <a:br>
              <a:rPr lang="en-US" sz="2572" i="1" dirty="0" smtClean="0">
                <a:solidFill>
                  <a:srgbClr val="575F6C"/>
                </a:solidFill>
                <a:latin typeface="Century Schoolbook"/>
              </a:rPr>
            </a:br>
            <a:r>
              <a:rPr lang="en-US" sz="2572" i="1" dirty="0" smtClean="0">
                <a:solidFill>
                  <a:srgbClr val="575F6C"/>
                </a:solidFill>
                <a:latin typeface="Century Schoolbook"/>
              </a:rPr>
              <a:t>	MUCH LONGER</a:t>
            </a:r>
            <a:r>
              <a:rPr lang="en-US" sz="3208" dirty="0" smtClean="0">
                <a:solidFill>
                  <a:srgbClr val="575F6C"/>
                </a:solidFill>
                <a:latin typeface="Century Schoolbook"/>
              </a:rPr>
              <a:t>. </a:t>
            </a:r>
          </a:p>
          <a:p>
            <a:pPr marL="0" marR="0" lvl="0" indent="726948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</a:tabLst>
              <a:defRPr/>
            </a:pPr>
            <a:endParaRPr lang="en-US" sz="2572" i="1" dirty="0">
              <a:solidFill>
                <a:srgbClr val="575F6C"/>
              </a:solidFill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A4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0" y="1143000"/>
            <a:ext cx="4013919" cy="8304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010" i="1" smtClean="0">
                <a:solidFill>
                  <a:srgbClr val="575F6C"/>
                </a:solidFill>
                <a:latin typeface="Century Schoolbook"/>
              </a:rPr>
              <a:t>W</a:t>
            </a:r>
            <a:r>
              <a:rPr lang="en-US" sz="2410" i="1" smtClean="0">
                <a:solidFill>
                  <a:srgbClr val="575F6C"/>
                </a:solidFill>
                <a:latin typeface="Century Schoolbook"/>
              </a:rPr>
              <a:t>E ALSO KNOW THAT…</a:t>
            </a:r>
            <a:r>
              <a:rPr lang="en-US" sz="3010" i="1" smtClean="0">
                <a:solidFill>
                  <a:srgbClr val="575F6C"/>
                </a:solidFill>
                <a:latin typeface="Century Schoolbook"/>
              </a:rPr>
              <a:t> </a:t>
            </a:r>
          </a:p>
          <a:p>
            <a:pPr>
              <a:lnSpc>
                <a:spcPts val="3400"/>
              </a:lnSpc>
            </a:pPr>
            <a:endParaRPr lang="en-US" sz="2410" i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200" y="1981200"/>
            <a:ext cx="8837356" cy="44114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09600" algn="l"/>
              </a:tabLst>
              <a:defRPr/>
            </a:pP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4. It takes them 5-7 years to develop </a:t>
            </a:r>
            <a:br>
              <a:rPr lang="en-US" sz="4012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	a level of academic proficiency in </a:t>
            </a:r>
            <a:br>
              <a:rPr lang="en-US" sz="4012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	the new language that will enable </a:t>
            </a:r>
            <a:br>
              <a:rPr lang="en-US" sz="4012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	them to use it to learn abstract </a:t>
            </a:r>
            <a:br>
              <a:rPr lang="en-US" sz="4012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	concepts, </a:t>
            </a:r>
            <a:r>
              <a:rPr lang="en-US" sz="4012" i="1" smtClean="0">
                <a:solidFill>
                  <a:srgbClr val="000000"/>
                </a:solidFill>
                <a:latin typeface="Century Schoolbook"/>
              </a:rPr>
              <a:t>and if they don’t have </a:t>
            </a:r>
            <a:br>
              <a:rPr lang="en-US" sz="4012" i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i="1" smtClean="0">
                <a:solidFill>
                  <a:srgbClr val="000000"/>
                </a:solidFill>
                <a:latin typeface="Century Schoolbook"/>
              </a:rPr>
              <a:t>	good “L1-L2-L1” teaching, they </a:t>
            </a:r>
            <a:br>
              <a:rPr lang="en-US" sz="4012" i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4012" i="1" smtClean="0">
                <a:solidFill>
                  <a:srgbClr val="000000"/>
                </a:solidFill>
                <a:latin typeface="Century Schoolbook"/>
              </a:rPr>
              <a:t>	will not ever gain </a:t>
            </a:r>
          </a:p>
          <a:p>
            <a:pPr marL="0" marR="0" lvl="0" defTabSz="91440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09600" algn="l"/>
              </a:tabLst>
              <a:defRPr/>
            </a:pPr>
            <a:endParaRPr lang="en-US" sz="4012" i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0" y="5867400"/>
            <a:ext cx="5190523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12" i="1" smtClean="0">
                <a:solidFill>
                  <a:srgbClr val="000000"/>
                </a:solidFill>
                <a:latin typeface="Century Schoolbook"/>
              </a:rPr>
              <a:t>academic proficiency</a:t>
            </a:r>
            <a:r>
              <a:rPr lang="en-US" sz="4012" smtClean="0">
                <a:solidFill>
                  <a:srgbClr val="000000"/>
                </a:solidFill>
                <a:latin typeface="Century Schoolbook"/>
              </a:rPr>
              <a:t>. </a:t>
            </a:r>
          </a:p>
          <a:p>
            <a:pPr>
              <a:lnSpc>
                <a:spcPts val="4600"/>
              </a:lnSpc>
            </a:pPr>
            <a:endParaRPr lang="en-US" sz="4012" i="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F5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6400" y="5346700"/>
            <a:ext cx="43441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150" i="1" smtClean="0">
                <a:solidFill>
                  <a:srgbClr val="000000"/>
                </a:solidFill>
                <a:latin typeface="Book Antiqua"/>
              </a:rPr>
              <a:t>Photo: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26400" y="5613400"/>
            <a:ext cx="912109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150" i="1" smtClean="0">
                <a:solidFill>
                  <a:srgbClr val="000000"/>
                </a:solidFill>
                <a:latin typeface="Book Antiqua"/>
              </a:rPr>
              <a:t>Ari Vitikainen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1900" y="6019800"/>
            <a:ext cx="8253863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r>
              <a:rPr lang="en-US" sz="3208" smtClean="0">
                <a:solidFill>
                  <a:srgbClr val="000000"/>
                </a:solidFill>
                <a:latin typeface="Eras Bold ITC"/>
              </a:rPr>
              <a:t>And that is why we emphasize a strong </a:t>
            </a:r>
            <a:br>
              <a:rPr lang="en-US" sz="3208" smtClean="0">
                <a:solidFill>
                  <a:srgbClr val="000000"/>
                </a:solidFill>
                <a:latin typeface="Eras Bold ITC"/>
              </a:rPr>
            </a:br>
            <a:r>
              <a:rPr lang="en-US" sz="3208" smtClean="0">
                <a:solidFill>
                  <a:srgbClr val="000000"/>
                </a:solidFill>
                <a:latin typeface="Eras Bold ITC"/>
              </a:rPr>
              <a:t>	foundation  - the good bridge! </a:t>
            </a:r>
          </a:p>
          <a:p>
            <a:pPr marL="0" marR="0" lvl="0" indent="0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endParaRPr lang="en-US" sz="3208">
              <a:solidFill>
                <a:srgbClr val="000000"/>
              </a:solidFill>
              <a:latin typeface="Eras Bold IT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25E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0800" y="1193800"/>
            <a:ext cx="6157135" cy="74199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112" smtClean="0">
                <a:solidFill>
                  <a:srgbClr val="575F6C"/>
                </a:solidFill>
                <a:latin typeface="Century Schoolbook"/>
              </a:rPr>
              <a:t>B</a:t>
            </a:r>
            <a:r>
              <a:rPr lang="en-US" sz="2488" smtClean="0">
                <a:solidFill>
                  <a:srgbClr val="575F6C"/>
                </a:solidFill>
                <a:latin typeface="Century Schoolbook"/>
              </a:rPr>
              <a:t>UT</a:t>
            </a:r>
            <a:r>
              <a:rPr lang="en-US" sz="3112" smtClean="0">
                <a:solidFill>
                  <a:srgbClr val="575F6C"/>
                </a:solidFill>
                <a:latin typeface="Century Schoolbook"/>
              </a:rPr>
              <a:t> D</a:t>
            </a:r>
            <a:r>
              <a:rPr lang="en-US" sz="2488" smtClean="0">
                <a:solidFill>
                  <a:srgbClr val="575F6C"/>
                </a:solidFill>
                <a:latin typeface="Century Schoolbook"/>
              </a:rPr>
              <a:t>EP</a:t>
            </a:r>
            <a:r>
              <a:rPr lang="en-US" sz="3112" smtClean="0">
                <a:solidFill>
                  <a:srgbClr val="575F6C"/>
                </a:solidFill>
                <a:latin typeface="Century Schoolbook"/>
              </a:rPr>
              <a:t>ED</a:t>
            </a:r>
            <a:r>
              <a:rPr lang="en-US" sz="2488" smtClean="0">
                <a:solidFill>
                  <a:srgbClr val="575F6C"/>
                </a:solidFill>
                <a:latin typeface="Century Schoolbook"/>
              </a:rPr>
              <a:t> CAN’T DO THIS ALONE </a:t>
            </a:r>
          </a:p>
          <a:p>
            <a:pPr>
              <a:lnSpc>
                <a:spcPts val="3000"/>
              </a:lnSpc>
            </a:pPr>
            <a:endParaRPr lang="en-US" sz="2488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0600" y="1600200"/>
            <a:ext cx="2656496" cy="10259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mtClean="0">
                <a:latin typeface="Rockwell"/>
              </a:rPr>
              <a:t>“</a:t>
            </a:r>
            <a:r>
              <a:rPr lang="en-US" sz="4810" b="1" smtClean="0">
                <a:solidFill>
                  <a:srgbClr val="000000"/>
                </a:solidFill>
                <a:latin typeface="Rockwell"/>
              </a:rPr>
              <a:t>It Takes </a:t>
            </a:r>
          </a:p>
          <a:p>
            <a:pPr>
              <a:lnSpc>
                <a:spcPts val="43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0600" y="2171700"/>
            <a:ext cx="3082575" cy="29238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US" sz="4810" b="1" smtClean="0">
                <a:solidFill>
                  <a:srgbClr val="000000"/>
                </a:solidFill>
                <a:latin typeface="Rockwell"/>
              </a:rPr>
              <a:t>a Village </a:t>
            </a:r>
            <a:br>
              <a:rPr lang="en-US" sz="4810" b="1" smtClean="0">
                <a:solidFill>
                  <a:srgbClr val="000000"/>
                </a:solidFill>
                <a:latin typeface="Rockwell"/>
              </a:rPr>
            </a:br>
            <a:r>
              <a:rPr lang="en-US" sz="4810" b="1" smtClean="0">
                <a:solidFill>
                  <a:srgbClr val="000000"/>
                </a:solidFill>
                <a:latin typeface="Rockwell"/>
              </a:rPr>
              <a:t>to Raise a </a:t>
            </a:r>
            <a:br>
              <a:rPr lang="en-US" sz="4810" b="1" smtClean="0">
                <a:solidFill>
                  <a:srgbClr val="000000"/>
                </a:solidFill>
                <a:latin typeface="Rockwell"/>
              </a:rPr>
            </a:br>
            <a:r>
              <a:rPr lang="en-US" sz="4810" b="1" smtClean="0">
                <a:solidFill>
                  <a:srgbClr val="000000"/>
                </a:solidFill>
                <a:latin typeface="Rockwell"/>
              </a:rPr>
              <a:t>Child” </a:t>
            </a:r>
          </a:p>
          <a:p>
            <a:pPr>
              <a:lnSpc>
                <a:spcPts val="5700"/>
              </a:lnSpc>
            </a:pPr>
            <a:endParaRPr lang="en-US" sz="4810" b="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685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1400" y="2184400"/>
            <a:ext cx="3177152" cy="29495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0"/>
              </a:lnSpc>
            </a:pPr>
            <a:r>
              <a:rPr lang="en-US" sz="11608" dirty="0" smtClean="0">
                <a:solidFill>
                  <a:srgbClr val="575F6C"/>
                </a:solidFill>
                <a:latin typeface="Century Schoolbook"/>
              </a:rPr>
              <a:t>T</a:t>
            </a:r>
            <a:r>
              <a:rPr lang="en-US" sz="9292" dirty="0" smtClean="0">
                <a:solidFill>
                  <a:srgbClr val="575F6C"/>
                </a:solidFill>
                <a:latin typeface="Century Schoolbook"/>
              </a:rPr>
              <a:t>HE </a:t>
            </a:r>
          </a:p>
          <a:p>
            <a:pPr>
              <a:lnSpc>
                <a:spcPts val="11500"/>
              </a:lnSpc>
            </a:pPr>
            <a:endParaRPr lang="en-US" sz="11608" dirty="0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400" y="3975100"/>
            <a:ext cx="4440318" cy="28982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300"/>
              </a:lnSpc>
            </a:pPr>
            <a:r>
              <a:rPr lang="en-US" sz="11608" dirty="0" smtClean="0">
                <a:solidFill>
                  <a:srgbClr val="575F6C"/>
                </a:solidFill>
                <a:latin typeface="Century Schoolbook"/>
              </a:rPr>
              <a:t>W</a:t>
            </a:r>
            <a:r>
              <a:rPr lang="en-US" sz="9292" dirty="0" smtClean="0">
                <a:solidFill>
                  <a:srgbClr val="575F6C"/>
                </a:solidFill>
                <a:latin typeface="Century Schoolbook"/>
              </a:rPr>
              <a:t>HAT </a:t>
            </a:r>
          </a:p>
          <a:p>
            <a:pPr>
              <a:lnSpc>
                <a:spcPts val="11300"/>
              </a:lnSpc>
            </a:pPr>
            <a:endParaRPr lang="en-US" sz="11608" dirty="0">
              <a:solidFill>
                <a:srgbClr val="575F6C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78D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9100" y="698500"/>
            <a:ext cx="1296702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b="1" smtClean="0">
                <a:solidFill>
                  <a:srgbClr val="000000"/>
                </a:solidFill>
                <a:latin typeface="Arial"/>
              </a:rPr>
              <a:t>Vision: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19700" y="1117600"/>
            <a:ext cx="3448060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Arial"/>
              </a:rPr>
              <a:t>Relevant and Quality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11800" y="1562100"/>
            <a:ext cx="2997615" cy="95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2812" smtClean="0">
                <a:solidFill>
                  <a:srgbClr val="000000"/>
                </a:solidFill>
                <a:latin typeface="Arial"/>
              </a:rPr>
              <a:t>Education for </a:t>
            </a:r>
            <a:r>
              <a:rPr lang="en-US" sz="3610" smtClean="0">
                <a:solidFill>
                  <a:srgbClr val="000000"/>
                </a:solidFill>
                <a:latin typeface="Arial"/>
              </a:rPr>
              <a:t>All. </a:t>
            </a:r>
          </a:p>
          <a:p>
            <a:pPr>
              <a:lnSpc>
                <a:spcPts val="3900"/>
              </a:lnSpc>
            </a:pPr>
            <a:endParaRPr lang="en-US" sz="2812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9700" y="3162300"/>
            <a:ext cx="2806859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b="1" i="1" dirty="0" smtClean="0">
                <a:solidFill>
                  <a:srgbClr val="000000"/>
                </a:solidFill>
                <a:latin typeface="Arial"/>
              </a:rPr>
              <a:t>Desired Impact: </a:t>
            </a:r>
          </a:p>
          <a:p>
            <a:pPr>
              <a:lnSpc>
                <a:spcPts val="3200"/>
              </a:lnSpc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06900" y="3568700"/>
            <a:ext cx="4255973" cy="1795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10" dirty="0" smtClean="0">
                <a:solidFill>
                  <a:srgbClr val="000000"/>
                </a:solidFill>
                <a:latin typeface="Arial"/>
              </a:rPr>
              <a:t>Learners are enjoying relevant </a:t>
            </a:r>
            <a:br>
              <a:rPr lang="en-US" sz="2410" dirty="0" smtClean="0">
                <a:solidFill>
                  <a:srgbClr val="000000"/>
                </a:solidFill>
                <a:latin typeface="Arial"/>
              </a:rPr>
            </a:br>
            <a:r>
              <a:rPr lang="en-US" sz="2410" dirty="0" smtClean="0">
                <a:solidFill>
                  <a:srgbClr val="000000"/>
                </a:solidFill>
                <a:latin typeface="Arial"/>
              </a:rPr>
              <a:t>and quality education which </a:t>
            </a:r>
            <a:br>
              <a:rPr lang="en-US" sz="2410" dirty="0" smtClean="0">
                <a:solidFill>
                  <a:srgbClr val="000000"/>
                </a:solidFill>
                <a:latin typeface="Arial"/>
              </a:rPr>
            </a:br>
            <a:r>
              <a:rPr lang="en-US" sz="2410" dirty="0" smtClean="0">
                <a:solidFill>
                  <a:srgbClr val="000000"/>
                </a:solidFill>
                <a:latin typeface="Arial"/>
              </a:rPr>
              <a:t>support their home languages </a:t>
            </a:r>
            <a:br>
              <a:rPr lang="en-US" sz="2410" dirty="0" smtClean="0">
                <a:solidFill>
                  <a:srgbClr val="000000"/>
                </a:solidFill>
                <a:latin typeface="Arial"/>
              </a:rPr>
            </a:br>
            <a:r>
              <a:rPr lang="en-US" sz="2410" dirty="0" smtClean="0">
                <a:solidFill>
                  <a:srgbClr val="000000"/>
                </a:solidFill>
                <a:latin typeface="Arial"/>
              </a:rPr>
              <a:t>and cultures; Learning </a:t>
            </a:r>
          </a:p>
          <a:p>
            <a:pPr>
              <a:lnSpc>
                <a:spcPts val="2800"/>
              </a:lnSpc>
            </a:pPr>
            <a:endParaRPr lang="en-US" sz="24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6900" y="5029200"/>
            <a:ext cx="3313408" cy="10930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410" smtClean="0">
                <a:solidFill>
                  <a:srgbClr val="000000"/>
                </a:solidFill>
                <a:latin typeface="Arial"/>
              </a:rPr>
              <a:t>outcomes are improved </a:t>
            </a:r>
            <a:br>
              <a:rPr lang="en-US" sz="2410" smtClean="0">
                <a:solidFill>
                  <a:srgbClr val="000000"/>
                </a:solidFill>
                <a:latin typeface="Arial"/>
              </a:rPr>
            </a:br>
            <a:r>
              <a:rPr lang="en-US" sz="2410" smtClean="0">
                <a:solidFill>
                  <a:srgbClr val="000000"/>
                </a:solidFill>
                <a:latin typeface="Arial"/>
              </a:rPr>
              <a:t>country-wide; and the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900" y="5765800"/>
            <a:ext cx="4105291" cy="10930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410" smtClean="0">
                <a:solidFill>
                  <a:srgbClr val="000000"/>
                </a:solidFill>
                <a:latin typeface="Arial"/>
              </a:rPr>
              <a:t>Philippine is succeeding in its </a:t>
            </a:r>
            <a:br>
              <a:rPr lang="en-US" sz="2410" smtClean="0">
                <a:solidFill>
                  <a:srgbClr val="000000"/>
                </a:solidFill>
                <a:latin typeface="Arial"/>
              </a:rPr>
            </a:br>
            <a:r>
              <a:rPr lang="en-US" sz="2410" smtClean="0">
                <a:solidFill>
                  <a:srgbClr val="000000"/>
                </a:solidFill>
                <a:latin typeface="Arial"/>
              </a:rPr>
              <a:t>goal for Education For ALL.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E03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200" y="800100"/>
            <a:ext cx="5567230" cy="1384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10" b="1" smtClean="0">
                <a:solidFill>
                  <a:srgbClr val="000000"/>
                </a:solidFill>
                <a:latin typeface="Century Schoolbook"/>
              </a:rPr>
              <a:t>STATEMENT FROM PRES. </a:t>
            </a:r>
            <a:br>
              <a:rPr lang="en-US" sz="3010" b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3010" b="1" smtClean="0">
                <a:solidFill>
                  <a:srgbClr val="000000"/>
                </a:solidFill>
                <a:latin typeface="Century Schoolbook"/>
              </a:rPr>
              <a:t>NOYNOY AQUINO… </a:t>
            </a:r>
          </a:p>
          <a:p>
            <a:pPr>
              <a:lnSpc>
                <a:spcPts val="3600"/>
              </a:lnSpc>
            </a:pPr>
            <a:endParaRPr lang="en-US" sz="30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0" y="1917700"/>
            <a:ext cx="5111977" cy="24333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mtClean="0">
                <a:latin typeface="Arial"/>
                <a:cs typeface="Arial"/>
              </a:rPr>
              <a:t>“</a:t>
            </a:r>
            <a:r>
              <a:rPr lang="en-US" sz="2812" smtClean="0">
                <a:solidFill>
                  <a:srgbClr val="000000"/>
                </a:solidFill>
                <a:latin typeface="Arial"/>
                <a:cs typeface="Arial"/>
              </a:rPr>
              <a:t>My view on this is larger than </a:t>
            </a:r>
            <a:br>
              <a:rPr lang="en-US" sz="2812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812" smtClean="0">
                <a:solidFill>
                  <a:srgbClr val="000000"/>
                </a:solidFill>
                <a:latin typeface="Arial"/>
                <a:cs typeface="Arial"/>
              </a:rPr>
              <a:t>just the classroom. We should </a:t>
            </a:r>
            <a:br>
              <a:rPr lang="en-US" sz="2812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812" smtClean="0">
                <a:solidFill>
                  <a:srgbClr val="000000"/>
                </a:solidFill>
                <a:latin typeface="Arial"/>
                <a:cs typeface="Arial"/>
              </a:rPr>
              <a:t>become tri-lingual as a country; </a:t>
            </a:r>
            <a:r>
              <a:rPr lang="en-US" sz="1972" smtClean="0">
                <a:solidFill>
                  <a:srgbClr val="FE8537"/>
                </a:solidFill>
                <a:latin typeface="Wingdings"/>
                <a:cs typeface="Arial"/>
              </a:rPr>
              <a:t/>
            </a:r>
            <a:br>
              <a:rPr lang="en-US" sz="1972" smtClean="0">
                <a:solidFill>
                  <a:srgbClr val="FE8537"/>
                </a:solidFill>
                <a:latin typeface="Wingdings"/>
                <a:cs typeface="Arial"/>
              </a:rPr>
            </a:br>
            <a:r>
              <a:rPr lang="en-US" sz="1972" smtClean="0">
                <a:solidFill>
                  <a:srgbClr val="FE8537"/>
                </a:solidFill>
                <a:latin typeface="Wingdings"/>
                <a:cs typeface="Arial"/>
              </a:rPr>
              <a:t>¾</a:t>
            </a:r>
            <a:r>
              <a:rPr lang="en-US" sz="2812" smtClean="0">
                <a:solidFill>
                  <a:srgbClr val="000000"/>
                </a:solidFill>
                <a:latin typeface="Arial"/>
                <a:cs typeface="Arial"/>
              </a:rPr>
              <a:t> Learn English well and </a:t>
            </a:r>
          </a:p>
          <a:p>
            <a:pPr>
              <a:lnSpc>
                <a:spcPts val="3900"/>
              </a:lnSpc>
            </a:pPr>
            <a:endParaRPr lang="en-US" sz="1972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700" y="3937000"/>
            <a:ext cx="3430426" cy="7566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812" smtClean="0">
                <a:solidFill>
                  <a:srgbClr val="000000"/>
                </a:solidFill>
                <a:latin typeface="Arial"/>
              </a:rPr>
              <a:t>connect to the world. </a:t>
            </a:r>
          </a:p>
          <a:p>
            <a:pPr>
              <a:lnSpc>
                <a:spcPts val="31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000" y="4432300"/>
            <a:ext cx="4015523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972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812" smtClean="0">
                <a:solidFill>
                  <a:srgbClr val="000000"/>
                </a:solidFill>
                <a:latin typeface="Arial"/>
              </a:rPr>
              <a:t> Learn Filipino well and </a:t>
            </a:r>
            <a:br>
              <a:rPr lang="en-US" sz="2812" smtClean="0">
                <a:solidFill>
                  <a:srgbClr val="000000"/>
                </a:solidFill>
                <a:latin typeface="Arial"/>
              </a:rPr>
            </a:br>
            <a:r>
              <a:rPr lang="en-US" sz="2812" smtClean="0">
                <a:solidFill>
                  <a:srgbClr val="000000"/>
                </a:solidFill>
                <a:latin typeface="Arial"/>
              </a:rPr>
              <a:t>connect to our country. </a:t>
            </a:r>
          </a:p>
          <a:p>
            <a:pPr>
              <a:lnSpc>
                <a:spcPts val="3300"/>
              </a:lnSpc>
            </a:pPr>
            <a:endParaRPr lang="en-US" sz="2812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0" y="5346700"/>
            <a:ext cx="4698402" cy="12811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1972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812" smtClean="0">
                <a:solidFill>
                  <a:srgbClr val="000000"/>
                </a:solidFill>
                <a:latin typeface="Arial"/>
              </a:rPr>
              <a:t> Retain your mother tongue </a:t>
            </a:r>
            <a:br>
              <a:rPr lang="en-US" sz="2812" smtClean="0">
                <a:solidFill>
                  <a:srgbClr val="000000"/>
                </a:solidFill>
                <a:latin typeface="Arial"/>
              </a:rPr>
            </a:br>
            <a:r>
              <a:rPr lang="en-US" sz="2812" smtClean="0">
                <a:solidFill>
                  <a:srgbClr val="000000"/>
                </a:solidFill>
                <a:latin typeface="Arial"/>
              </a:rPr>
              <a:t>and connect to your </a:t>
            </a:r>
          </a:p>
          <a:p>
            <a:pPr>
              <a:lnSpc>
                <a:spcPts val="3400"/>
              </a:lnSpc>
            </a:pPr>
            <a:endParaRPr lang="en-US" sz="2812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700" y="6223000"/>
            <a:ext cx="1633460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Arial"/>
              </a:rPr>
              <a:t>heritage."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545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901700"/>
            <a:ext cx="3494546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610" smtClean="0">
                <a:solidFill>
                  <a:srgbClr val="575F6C"/>
                </a:solidFill>
                <a:latin typeface="Century Schoolbook"/>
              </a:rPr>
              <a:t>LEGAL BASES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8400" y="2082800"/>
            <a:ext cx="5924699" cy="8960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DepED Order No. 74, s. 2009 </a:t>
            </a:r>
          </a:p>
          <a:p>
            <a:pPr>
              <a:lnSpc>
                <a:spcPts val="3700"/>
              </a:lnSpc>
            </a:pPr>
            <a:endParaRPr lang="en-US" sz="2248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100" y="2628900"/>
            <a:ext cx="7875554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mtClean="0">
                <a:latin typeface="Century Schoolbook"/>
              </a:rPr>
              <a:t>“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Institutionalizing Mother Tongue-Based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Multilingual Education (MTB-MLE)”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400" y="3619500"/>
            <a:ext cx="7473200" cy="21816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fr-FR" sz="3208" smtClean="0">
                <a:solidFill>
                  <a:srgbClr val="000000"/>
                </a:solidFill>
                <a:latin typeface="Century Schoolbook"/>
              </a:rPr>
              <a:t>1987 Constitution (Article XIV Sec 7) </a:t>
            </a:r>
            <a:r>
              <a:rPr lang="fr-FR" sz="2248" smtClean="0">
                <a:solidFill>
                  <a:srgbClr val="FE8537"/>
                </a:solidFill>
                <a:latin typeface="Wingdings"/>
              </a:rPr>
              <a:t/>
            </a:r>
            <a:br>
              <a:rPr lang="fr-FR" sz="2248" smtClean="0">
                <a:solidFill>
                  <a:srgbClr val="FE8537"/>
                </a:solidFill>
                <a:latin typeface="Wingdings"/>
              </a:rPr>
            </a:br>
            <a:r>
              <a:rPr lang="fr-FR" sz="2248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RA 8980 ECCD Law (Sec 5a) </a:t>
            </a:r>
            <a:r>
              <a:rPr lang="en-US" sz="2248" smtClean="0">
                <a:solidFill>
                  <a:srgbClr val="FE8537"/>
                </a:solidFill>
                <a:latin typeface="Wingdings"/>
              </a:rPr>
              <a:t/>
            </a:r>
            <a:br>
              <a:rPr lang="en-US" sz="2248" smtClean="0">
                <a:solidFill>
                  <a:srgbClr val="FE8537"/>
                </a:solidFill>
                <a:latin typeface="Wingdings"/>
              </a:rPr>
            </a:br>
            <a:r>
              <a:rPr lang="en-US" sz="2248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EFA/MDG Goals </a:t>
            </a:r>
          </a:p>
          <a:p>
            <a:pPr>
              <a:lnSpc>
                <a:spcPts val="4400"/>
              </a:lnSpc>
            </a:pPr>
            <a:endParaRPr lang="en-US" sz="2248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400" y="5384800"/>
            <a:ext cx="3196388" cy="8960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BESRA KRT 3 </a:t>
            </a:r>
          </a:p>
          <a:p>
            <a:pPr>
              <a:lnSpc>
                <a:spcPts val="3700"/>
              </a:lnSpc>
            </a:pPr>
            <a:endParaRPr lang="en-US" sz="2248">
              <a:solidFill>
                <a:srgbClr val="FE8537"/>
              </a:solidFill>
              <a:latin typeface="Wingding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CE4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0100" y="609600"/>
            <a:ext cx="4204677" cy="19909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4408" smtClean="0">
                <a:solidFill>
                  <a:srgbClr val="000000"/>
                </a:solidFill>
                <a:latin typeface="Century Schoolbook"/>
              </a:rPr>
              <a:t>Four Aspects of </a:t>
            </a:r>
            <a:br>
              <a:rPr lang="en-US" sz="4408" smtClean="0">
                <a:solidFill>
                  <a:srgbClr val="000000"/>
                </a:solidFill>
                <a:latin typeface="Century Schoolbook"/>
              </a:rPr>
            </a:br>
            <a:r>
              <a:rPr lang="en-US" sz="4408" smtClean="0">
                <a:solidFill>
                  <a:srgbClr val="000000"/>
                </a:solidFill>
                <a:latin typeface="Century Schoolbook"/>
              </a:rPr>
              <a:t>Development </a:t>
            </a:r>
          </a:p>
          <a:p>
            <a:pPr>
              <a:lnSpc>
                <a:spcPts val="5300"/>
              </a:lnSpc>
            </a:pPr>
            <a:endParaRPr lang="en-US" sz="44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600" y="2844800"/>
            <a:ext cx="2295500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0520">
              <a:lnSpc>
                <a:spcPts val="33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Language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Development </a:t>
            </a:r>
          </a:p>
          <a:p>
            <a:pPr indent="270520">
              <a:lnSpc>
                <a:spcPts val="33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7900" y="2997200"/>
            <a:ext cx="1695977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Cognitive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35800" y="3416300"/>
            <a:ext cx="2295500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Development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2800" y="5854700"/>
            <a:ext cx="4805803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Socio-Cultural Development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177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003300"/>
            <a:ext cx="6280565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12" i="1" smtClean="0">
                <a:solidFill>
                  <a:srgbClr val="000000"/>
                </a:solidFill>
                <a:latin typeface="Century Schoolbook"/>
              </a:rPr>
              <a:t>1. Language development</a:t>
            </a:r>
            <a:r>
              <a:rPr lang="en-US" sz="3610" i="1" smtClean="0">
                <a:solidFill>
                  <a:srgbClr val="000000"/>
                </a:solidFill>
                <a:latin typeface="Century Schoolbook"/>
              </a:rPr>
              <a:t>: </a:t>
            </a:r>
          </a:p>
          <a:p>
            <a:pPr>
              <a:lnSpc>
                <a:spcPts val="4600"/>
              </a:lnSpc>
            </a:pPr>
            <a:endParaRPr lang="en-US" sz="4012" i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600" y="1917700"/>
            <a:ext cx="6937797" cy="9941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253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610" smtClean="0">
                <a:solidFill>
                  <a:srgbClr val="000000"/>
                </a:solidFill>
                <a:latin typeface="Arial"/>
              </a:rPr>
              <a:t> Students will establish a strong </a:t>
            </a:r>
          </a:p>
          <a:p>
            <a:pPr>
              <a:lnSpc>
                <a:spcPts val="4100"/>
              </a:lnSpc>
            </a:pPr>
            <a:endParaRPr lang="en-US" sz="253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4800" y="2451100"/>
            <a:ext cx="8091959" cy="1654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10" smtClean="0">
                <a:solidFill>
                  <a:srgbClr val="000000"/>
                </a:solidFill>
                <a:latin typeface="Arial"/>
              </a:rPr>
              <a:t>educational foundation in the language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they know best; </a:t>
            </a:r>
          </a:p>
          <a:p>
            <a:pPr>
              <a:lnSpc>
                <a:spcPts val="4300"/>
              </a:lnSpc>
            </a:pPr>
            <a:endParaRPr lang="en-US" sz="36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00" y="3771900"/>
            <a:ext cx="7893186" cy="1654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253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610" smtClean="0">
                <a:solidFill>
                  <a:srgbClr val="000000"/>
                </a:solidFill>
                <a:latin typeface="Arial"/>
              </a:rPr>
              <a:t> they will build a good </a:t>
            </a:r>
            <a:r>
              <a:rPr lang="en-US" sz="3610" smtClean="0">
                <a:solidFill>
                  <a:srgbClr val="000000"/>
                </a:solidFill>
                <a:latin typeface="Arial"/>
                <a:cs typeface="Arial"/>
              </a:rPr>
              <a:t>“bridge” to the </a:t>
            </a:r>
            <a:br>
              <a:rPr lang="en-US" sz="361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  <a:cs typeface="Arial"/>
              </a:rPr>
              <a:t>school language(s), and </a:t>
            </a:r>
          </a:p>
          <a:p>
            <a:pPr>
              <a:lnSpc>
                <a:spcPts val="4300"/>
              </a:lnSpc>
            </a:pPr>
            <a:endParaRPr lang="en-US" sz="36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4600" y="5080000"/>
            <a:ext cx="8638583" cy="22057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253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610" smtClean="0">
                <a:solidFill>
                  <a:srgbClr val="000000"/>
                </a:solidFill>
                <a:latin typeface="Arial"/>
              </a:rPr>
              <a:t> they will be prepared to use both / all of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their languages for success in school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and for life-long learning. </a:t>
            </a:r>
          </a:p>
          <a:p>
            <a:pPr>
              <a:lnSpc>
                <a:spcPts val="4300"/>
              </a:lnSpc>
            </a:pPr>
            <a:endParaRPr lang="en-US" sz="361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7BE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98500"/>
            <a:ext cx="4228722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i="1" smtClean="0">
                <a:solidFill>
                  <a:srgbClr val="000000"/>
                </a:solidFill>
                <a:latin typeface="Arial"/>
              </a:rPr>
              <a:t>2. Cognitive Development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4600" y="1473200"/>
            <a:ext cx="7764946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608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Cognitive development begins at home at birth. </a:t>
            </a:r>
          </a:p>
          <a:p>
            <a:pPr>
              <a:lnSpc>
                <a:spcPts val="3000"/>
              </a:lnSpc>
            </a:pPr>
            <a:endParaRPr lang="en-US" sz="2608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600" y="2082800"/>
            <a:ext cx="8181727" cy="19877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608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School activities will engage learners to move well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beyond the basic questions of who, what, when and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where to cover all higher order thinking skills in the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learners L1, their language of thought. </a:t>
            </a:r>
          </a:p>
          <a:p>
            <a:pPr>
              <a:lnSpc>
                <a:spcPts val="3100"/>
              </a:lnSpc>
            </a:pPr>
            <a:endParaRPr lang="en-US" sz="26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00" y="3835400"/>
            <a:ext cx="6468117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608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These higher order thinking skills will: </a:t>
            </a:r>
          </a:p>
          <a:p>
            <a:pPr>
              <a:lnSpc>
                <a:spcPts val="3000"/>
              </a:lnSpc>
            </a:pPr>
            <a:endParaRPr lang="en-US" sz="2608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000" y="4216400"/>
            <a:ext cx="7093288" cy="19877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- transfer to the other languages once enough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Filipino or English has been acquired to use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these skills in thinking and articulating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thought, and </a:t>
            </a:r>
          </a:p>
          <a:p>
            <a:pPr>
              <a:lnSpc>
                <a:spcPts val="3100"/>
              </a:lnSpc>
            </a:pPr>
            <a:endParaRPr lang="en-US" sz="26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000" y="5803900"/>
            <a:ext cx="6904134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- be used in the process of acquiring English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and Filipino more effectively </a:t>
            </a:r>
          </a:p>
          <a:p>
            <a:pPr>
              <a:lnSpc>
                <a:spcPts val="3100"/>
              </a:lnSpc>
            </a:pPr>
            <a:endParaRPr lang="en-US" sz="2608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F2F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9500" y="1231900"/>
            <a:ext cx="6799682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610" i="1" smtClean="0">
                <a:solidFill>
                  <a:srgbClr val="575F6C"/>
                </a:solidFill>
                <a:latin typeface="Arial"/>
              </a:rPr>
              <a:t>3. ACADEMIC DEVELOPMENT: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9400" y="2057400"/>
            <a:ext cx="7373813" cy="22057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610" smtClean="0">
                <a:solidFill>
                  <a:srgbClr val="000000"/>
                </a:solidFill>
                <a:latin typeface="Arial"/>
              </a:rPr>
              <a:t> Students will achieve government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competencies in each subject area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and, at the end of the program; </a:t>
            </a:r>
          </a:p>
          <a:p>
            <a:pPr>
              <a:lnSpc>
                <a:spcPts val="4300"/>
              </a:lnSpc>
            </a:pPr>
            <a:endParaRPr lang="en-US" sz="36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400" y="4140200"/>
            <a:ext cx="7457170" cy="22057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253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610" smtClean="0">
                <a:solidFill>
                  <a:srgbClr val="000000"/>
                </a:solidFill>
                <a:latin typeface="Arial"/>
              </a:rPr>
              <a:t> they will be prepared to enter and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achieve well in the mainstream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education system. </a:t>
            </a:r>
          </a:p>
          <a:p>
            <a:pPr>
              <a:lnSpc>
                <a:spcPts val="4300"/>
              </a:lnSpc>
            </a:pPr>
            <a:endParaRPr lang="en-US" sz="361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48C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5400" y="1003300"/>
            <a:ext cx="4902561" cy="1654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0" algn="l"/>
              </a:tabLst>
              <a:defRPr/>
            </a:pPr>
            <a:r>
              <a:rPr lang="en-US" sz="3610" i="1" smtClean="0">
                <a:solidFill>
                  <a:srgbClr val="575F6C"/>
                </a:solidFill>
                <a:latin typeface="Arial"/>
              </a:rPr>
              <a:t>4. SOCIAL-CULTURAL </a:t>
            </a:r>
            <a:br>
              <a:rPr lang="en-US" sz="3610" i="1" smtClean="0">
                <a:solidFill>
                  <a:srgbClr val="575F6C"/>
                </a:solidFill>
                <a:latin typeface="Arial"/>
              </a:rPr>
            </a:br>
            <a:r>
              <a:rPr lang="en-US" sz="3610" i="1" smtClean="0">
                <a:solidFill>
                  <a:srgbClr val="575F6C"/>
                </a:solidFill>
                <a:latin typeface="Arial"/>
              </a:rPr>
              <a:t>	DEVELOPMENT: </a:t>
            </a:r>
          </a:p>
          <a:p>
            <a:pPr marL="0" marR="0" lvl="0" indent="0" defTabSz="91440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0" algn="l"/>
              </a:tabLst>
              <a:defRPr/>
            </a:pPr>
            <a:endParaRPr lang="en-US" sz="3610" i="1">
              <a:solidFill>
                <a:srgbClr val="575F6C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2374900"/>
            <a:ext cx="6766276" cy="9835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217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610" smtClean="0">
                <a:solidFill>
                  <a:srgbClr val="000000"/>
                </a:solidFill>
                <a:latin typeface="Arial"/>
              </a:rPr>
              <a:t>  Students will be proud of their </a:t>
            </a:r>
          </a:p>
          <a:p>
            <a:pPr>
              <a:lnSpc>
                <a:spcPts val="4100"/>
              </a:lnSpc>
            </a:pPr>
            <a:endParaRPr lang="en-US" sz="217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3700" y="2908300"/>
            <a:ext cx="7338547" cy="22057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10" smtClean="0">
                <a:solidFill>
                  <a:srgbClr val="000000"/>
                </a:solidFill>
                <a:latin typeface="Arial"/>
              </a:rPr>
              <a:t>heritage language and culture, and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respect the languages and cultures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of others; </a:t>
            </a:r>
          </a:p>
          <a:p>
            <a:pPr>
              <a:lnSpc>
                <a:spcPts val="4300"/>
              </a:lnSpc>
            </a:pPr>
            <a:endParaRPr lang="en-US" sz="36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800" y="4940300"/>
            <a:ext cx="7625485" cy="22057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5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3610" smtClean="0">
                <a:solidFill>
                  <a:srgbClr val="000000"/>
                </a:solidFill>
                <a:latin typeface="Arial"/>
              </a:rPr>
              <a:t> they will be prepared to contribute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productively to their own community </a:t>
            </a:r>
            <a:br>
              <a:rPr lang="en-US" sz="3610" smtClean="0">
                <a:solidFill>
                  <a:srgbClr val="000000"/>
                </a:solidFill>
                <a:latin typeface="Arial"/>
              </a:rPr>
            </a:br>
            <a:r>
              <a:rPr lang="en-US" sz="3610" smtClean="0">
                <a:solidFill>
                  <a:srgbClr val="000000"/>
                </a:solidFill>
                <a:latin typeface="Arial"/>
              </a:rPr>
              <a:t>and to the larger society. </a:t>
            </a:r>
          </a:p>
          <a:p>
            <a:pPr>
              <a:lnSpc>
                <a:spcPts val="4300"/>
              </a:lnSpc>
            </a:pPr>
            <a:endParaRPr lang="en-US" sz="361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9EA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1295400"/>
            <a:ext cx="869629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208" b="1" smtClean="0">
                <a:solidFill>
                  <a:srgbClr val="000000"/>
                </a:solidFill>
                <a:latin typeface="Arial"/>
              </a:rPr>
              <a:t>THE END RESULT:  CHILDREN WHO ARE </a:t>
            </a:r>
            <a:r>
              <a:rPr lang="en-US" sz="3208" b="1" smtClean="0">
                <a:solidFill>
                  <a:srgbClr val="000000"/>
                </a:solidFill>
                <a:latin typeface="Arial"/>
                <a:cs typeface="Arial"/>
              </a:rPr>
              <a:t>… </a:t>
            </a:r>
          </a:p>
          <a:p>
            <a:pPr>
              <a:lnSpc>
                <a:spcPts val="3700"/>
              </a:lnSpc>
            </a:pPr>
            <a:endParaRPr lang="en-US" sz="320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2800" y="2286000"/>
            <a:ext cx="2782813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4108" smtClean="0">
                <a:solidFill>
                  <a:srgbClr val="000000"/>
                </a:solidFill>
                <a:latin typeface="Arial"/>
              </a:rPr>
              <a:t>Multilingual </a:t>
            </a:r>
          </a:p>
          <a:p>
            <a:pPr>
              <a:lnSpc>
                <a:spcPts val="47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1600" y="3606800"/>
            <a:ext cx="3013646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4108" smtClean="0">
                <a:solidFill>
                  <a:srgbClr val="000000"/>
                </a:solidFill>
                <a:latin typeface="Arial"/>
              </a:rPr>
              <a:t>Multi-literate </a:t>
            </a:r>
          </a:p>
          <a:p>
            <a:pPr>
              <a:lnSpc>
                <a:spcPts val="47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07000" y="5232400"/>
            <a:ext cx="3130665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4108" smtClean="0">
                <a:solidFill>
                  <a:srgbClr val="000000"/>
                </a:solidFill>
                <a:latin typeface="Arial"/>
              </a:rPr>
              <a:t>Multi-cultural </a:t>
            </a:r>
          </a:p>
          <a:p>
            <a:pPr>
              <a:lnSpc>
                <a:spcPts val="47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D74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0" y="723900"/>
            <a:ext cx="8265083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610" i="1" smtClean="0">
                <a:solidFill>
                  <a:srgbClr val="000000"/>
                </a:solidFill>
                <a:latin typeface="Century Schoolbook"/>
              </a:rPr>
              <a:t>Same competencies but different paths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4600" y="1625600"/>
            <a:ext cx="2143215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Mainstream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4600" y="2032000"/>
            <a:ext cx="2255426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children who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speak the </a:t>
            </a:r>
          </a:p>
          <a:p>
            <a:pPr>
              <a:lnSpc>
                <a:spcPts val="33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00" y="2895600"/>
            <a:ext cx="1120500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school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4600" y="3327400"/>
            <a:ext cx="1622239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language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8400" y="4191000"/>
            <a:ext cx="2255426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Mainstream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children who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do NOT </a:t>
            </a:r>
          </a:p>
          <a:p>
            <a:pPr>
              <a:lnSpc>
                <a:spcPts val="33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0" y="5473700"/>
            <a:ext cx="1708801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speak the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school </a:t>
            </a:r>
          </a:p>
          <a:p>
            <a:pPr>
              <a:lnSpc>
                <a:spcPts val="33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8400" y="6350000"/>
            <a:ext cx="1622239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language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40200" y="2006600"/>
            <a:ext cx="1269578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8" i="1" smtClean="0">
                <a:solidFill>
                  <a:srgbClr val="000000"/>
                </a:solidFill>
                <a:latin typeface="Century Schoolbook"/>
              </a:rPr>
              <a:t>L1 (school </a:t>
            </a:r>
            <a:br>
              <a:rPr lang="en-US" sz="2008" i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2008" i="1" smtClean="0">
                <a:solidFill>
                  <a:srgbClr val="000000"/>
                </a:solidFill>
                <a:latin typeface="Century Schoolbook"/>
              </a:rPr>
              <a:t>language) </a:t>
            </a:r>
          </a:p>
          <a:p>
            <a:pPr>
              <a:lnSpc>
                <a:spcPts val="2200"/>
              </a:lnSpc>
            </a:pPr>
            <a:endParaRPr lang="en-US" sz="2008" i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755900"/>
            <a:ext cx="2404504" cy="21159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812" i="1" smtClean="0">
                <a:solidFill>
                  <a:srgbClr val="000000"/>
                </a:solidFill>
                <a:latin typeface="Century Schoolbook"/>
              </a:rPr>
              <a:t>Competencies </a:t>
            </a:r>
            <a:br>
              <a:rPr lang="en-US" sz="2812" i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i="1" smtClean="0">
                <a:solidFill>
                  <a:srgbClr val="000000"/>
                </a:solidFill>
                <a:latin typeface="Century Schoolbook"/>
              </a:rPr>
              <a:t>to be achieved </a:t>
            </a:r>
            <a:br>
              <a:rPr lang="en-US" sz="2812" i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i="1" smtClean="0">
                <a:solidFill>
                  <a:srgbClr val="000000"/>
                </a:solidFill>
                <a:latin typeface="Century Schoolbook"/>
              </a:rPr>
              <a:t>by the end of </a:t>
            </a:r>
            <a:br>
              <a:rPr lang="en-US" sz="2812" i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i="1" smtClean="0">
                <a:solidFill>
                  <a:srgbClr val="000000"/>
                </a:solidFill>
                <a:latin typeface="Century Schoolbook"/>
              </a:rPr>
              <a:t>Grade 3 </a:t>
            </a:r>
          </a:p>
          <a:p>
            <a:pPr>
              <a:lnSpc>
                <a:spcPts val="3300"/>
              </a:lnSpc>
            </a:pPr>
            <a:endParaRPr lang="en-US" sz="2812" i="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82B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2400" y="698500"/>
            <a:ext cx="2165657" cy="9746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4012" b="1" dirty="0" smtClean="0">
                <a:solidFill>
                  <a:srgbClr val="575F6C"/>
                </a:solidFill>
                <a:latin typeface="Century Schoolbook"/>
              </a:rPr>
              <a:t>W</a:t>
            </a:r>
            <a:r>
              <a:rPr lang="en-US" sz="3208" b="1" dirty="0" smtClean="0">
                <a:solidFill>
                  <a:srgbClr val="575F6C"/>
                </a:solidFill>
                <a:latin typeface="Century Schoolbook"/>
              </a:rPr>
              <a:t>HAT IS </a:t>
            </a:r>
          </a:p>
          <a:p>
            <a:pPr>
              <a:lnSpc>
                <a:spcPts val="3800"/>
              </a:lnSpc>
            </a:pPr>
            <a:endParaRPr lang="en-US" sz="4012" b="1" dirty="0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400" y="1308100"/>
            <a:ext cx="6883295" cy="9746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4012" b="1" dirty="0" smtClean="0">
                <a:solidFill>
                  <a:srgbClr val="575F6C"/>
                </a:solidFill>
                <a:latin typeface="Century Schoolbook"/>
              </a:rPr>
              <a:t>M</a:t>
            </a:r>
            <a:r>
              <a:rPr lang="en-US" sz="3208" b="1" dirty="0" smtClean="0">
                <a:solidFill>
                  <a:srgbClr val="575F6C"/>
                </a:solidFill>
                <a:latin typeface="Century Schoolbook"/>
              </a:rPr>
              <a:t>ULTILINGUAL</a:t>
            </a:r>
            <a:r>
              <a:rPr lang="en-US" sz="4012" b="1" dirty="0" smtClean="0">
                <a:solidFill>
                  <a:srgbClr val="575F6C"/>
                </a:solidFill>
                <a:latin typeface="Century Schoolbook"/>
              </a:rPr>
              <a:t> E</a:t>
            </a:r>
            <a:r>
              <a:rPr lang="en-US" sz="3208" b="1" dirty="0" smtClean="0">
                <a:solidFill>
                  <a:srgbClr val="575F6C"/>
                </a:solidFill>
                <a:latin typeface="Century Schoolbook"/>
              </a:rPr>
              <a:t>DUCATION </a:t>
            </a:r>
          </a:p>
          <a:p>
            <a:pPr>
              <a:lnSpc>
                <a:spcPts val="3800"/>
              </a:lnSpc>
            </a:pPr>
            <a:endParaRPr lang="en-US" sz="4012" b="1" dirty="0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800" y="2349500"/>
            <a:ext cx="7449155" cy="38472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12" dirty="0" smtClean="0">
                <a:solidFill>
                  <a:srgbClr val="000000"/>
                </a:solidFill>
                <a:latin typeface="Comic Sans MS"/>
              </a:rPr>
              <a:t>Mother tongue-based multilingual education </a:t>
            </a:r>
            <a:br>
              <a:rPr lang="en-US" sz="2812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2812" dirty="0" smtClean="0">
                <a:solidFill>
                  <a:srgbClr val="000000"/>
                </a:solidFill>
                <a:latin typeface="Comic Sans MS"/>
              </a:rPr>
              <a:t>(MLE) is education, formal or non - formal, </a:t>
            </a:r>
            <a:br>
              <a:rPr lang="en-US" sz="2812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2812" dirty="0" smtClean="0">
                <a:solidFill>
                  <a:srgbClr val="000000"/>
                </a:solidFill>
                <a:latin typeface="Comic Sans MS"/>
              </a:rPr>
              <a:t>in which the learner’s mother tongue and </a:t>
            </a:r>
            <a:br>
              <a:rPr lang="en-US" sz="2812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2812" dirty="0" smtClean="0">
                <a:solidFill>
                  <a:srgbClr val="000000"/>
                </a:solidFill>
                <a:latin typeface="Comic Sans MS"/>
              </a:rPr>
              <a:t>additional languages are used in the </a:t>
            </a:r>
            <a:br>
              <a:rPr lang="en-US" sz="2812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2812" dirty="0" smtClean="0">
                <a:solidFill>
                  <a:srgbClr val="000000"/>
                </a:solidFill>
                <a:latin typeface="Comic Sans MS"/>
              </a:rPr>
              <a:t>classroom. Learners begin their education </a:t>
            </a:r>
            <a:br>
              <a:rPr lang="en-US" sz="2812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2812" dirty="0" smtClean="0">
                <a:solidFill>
                  <a:srgbClr val="000000"/>
                </a:solidFill>
                <a:latin typeface="Comic Sans MS"/>
              </a:rPr>
              <a:t>in the language they understand best -</a:t>
            </a:r>
            <a:br>
              <a:rPr lang="en-US" sz="2812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2812" dirty="0" smtClean="0">
                <a:solidFill>
                  <a:srgbClr val="000000"/>
                </a:solidFill>
                <a:latin typeface="Comic Sans MS"/>
              </a:rPr>
              <a:t>their mother tongue - and develop a strong </a:t>
            </a:r>
            <a:br>
              <a:rPr lang="en-US" sz="2812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2812" dirty="0" smtClean="0">
                <a:solidFill>
                  <a:srgbClr val="000000"/>
                </a:solidFill>
                <a:latin typeface="Comic Sans MS"/>
              </a:rPr>
              <a:t>foundation in their mother language before </a:t>
            </a:r>
            <a:br>
              <a:rPr lang="en-US" sz="2812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2812" dirty="0" smtClean="0">
                <a:solidFill>
                  <a:srgbClr val="000000"/>
                </a:solidFill>
                <a:latin typeface="Comic Sans MS"/>
              </a:rPr>
              <a:t>adding additional languages. </a:t>
            </a:r>
          </a:p>
          <a:p>
            <a:pPr>
              <a:lnSpc>
                <a:spcPts val="3000"/>
              </a:lnSpc>
            </a:pPr>
            <a:endParaRPr lang="en-US" sz="2812" dirty="0"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80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7200" y="698500"/>
            <a:ext cx="5131213" cy="11223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12" b="1" smtClean="0">
                <a:solidFill>
                  <a:srgbClr val="000000"/>
                </a:solidFill>
                <a:latin typeface="Century Schoolbook"/>
              </a:rPr>
              <a:t>I</a:t>
            </a:r>
            <a:r>
              <a:rPr lang="en-US" sz="3208" b="1" smtClean="0">
                <a:solidFill>
                  <a:srgbClr val="000000"/>
                </a:solidFill>
                <a:latin typeface="Century Schoolbook"/>
              </a:rPr>
              <a:t>NITIATIVES IN</a:t>
            </a:r>
            <a:r>
              <a:rPr lang="en-US" sz="4012" b="1" smtClean="0">
                <a:solidFill>
                  <a:srgbClr val="000000"/>
                </a:solidFill>
                <a:latin typeface="Century Schoolbook"/>
              </a:rPr>
              <a:t> MLE </a:t>
            </a:r>
          </a:p>
          <a:p>
            <a:pPr>
              <a:lnSpc>
                <a:spcPts val="4600"/>
              </a:lnSpc>
            </a:pPr>
            <a:endParaRPr lang="en-US" sz="3208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200" y="1524000"/>
            <a:ext cx="3196388" cy="8912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A. Experiments: </a:t>
            </a:r>
          </a:p>
          <a:p>
            <a:pPr>
              <a:lnSpc>
                <a:spcPts val="37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8900" y="1993900"/>
            <a:ext cx="6322244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</a:tabLst>
              <a:defRPr/>
            </a:pP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a.   First Iloilo Experiment (1948-1954) </a:t>
            </a:r>
            <a:r>
              <a:rPr lang="en-US" sz="2608" b="1" smtClean="0">
                <a:solidFill>
                  <a:srgbClr val="000000"/>
                </a:solidFill>
                <a:latin typeface="Century Schoolbook"/>
              </a:rPr>
              <a:t>: </a:t>
            </a:r>
            <a:r>
              <a:rPr lang="fr-FR" sz="2608" smtClean="0">
                <a:solidFill>
                  <a:srgbClr val="000000"/>
                </a:solidFill>
                <a:latin typeface="Century Schoolbook"/>
              </a:rPr>
              <a:t/>
            </a:r>
            <a:br>
              <a:rPr lang="fr-FR" sz="2608" smtClean="0">
                <a:solidFill>
                  <a:srgbClr val="000000"/>
                </a:solidFill>
                <a:latin typeface="Century Schoolbook"/>
              </a:rPr>
            </a:br>
            <a:r>
              <a:rPr lang="fr-FR" sz="2608" smtClean="0">
                <a:solidFill>
                  <a:srgbClr val="000000"/>
                </a:solidFill>
                <a:latin typeface="Century Schoolbook"/>
              </a:rPr>
              <a:t>	Hiligaynon as MOI in Grades 1 &amp; II </a:t>
            </a:r>
          </a:p>
          <a:p>
            <a:pPr marL="0" marR="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</a:tabLst>
              <a:defRPr/>
            </a:pPr>
            <a:endParaRPr lang="en-US" sz="2608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900" y="2781300"/>
            <a:ext cx="7131761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b.   Second Iloilo Language Experiment (1961-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1964) Hiligaynon is used in first two grades </a:t>
            </a:r>
          </a:p>
          <a:p>
            <a:pPr>
              <a:lnSpc>
                <a:spcPts val="3100"/>
              </a:lnSpc>
            </a:pPr>
            <a:endParaRPr lang="en-US" sz="26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900" y="3568700"/>
            <a:ext cx="5438989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c.   Rizal Experiment (1960 - 1966) </a:t>
            </a:r>
            <a:r>
              <a:rPr lang="sv-SE" sz="2608" smtClean="0">
                <a:solidFill>
                  <a:srgbClr val="000000"/>
                </a:solidFill>
                <a:latin typeface="Century Schoolbook"/>
              </a:rPr>
              <a:t/>
            </a:r>
            <a:br>
              <a:rPr lang="sv-SE" sz="2608" smtClean="0">
                <a:solidFill>
                  <a:srgbClr val="000000"/>
                </a:solidFill>
                <a:latin typeface="Century Schoolbook"/>
              </a:rPr>
            </a:br>
            <a:r>
              <a:rPr lang="sv-SE" sz="2608" smtClean="0">
                <a:solidFill>
                  <a:srgbClr val="000000"/>
                </a:solidFill>
                <a:latin typeface="Century Schoolbook"/>
              </a:rPr>
              <a:t>	Tagalog as MOI in Grade I </a:t>
            </a:r>
          </a:p>
          <a:p>
            <a:pPr marL="0" marR="0" lvl="0" indent="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en-US" sz="26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900" y="4356100"/>
            <a:ext cx="6371937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</a:tabLst>
              <a:defRPr/>
            </a:pP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d.   First Language Component-Bridging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	Program (FLC-BP) on “transitional”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	education (1986 - 1993) </a:t>
            </a:r>
          </a:p>
          <a:p>
            <a:pPr marL="0" marR="0" lvl="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</a:tabLst>
              <a:defRPr/>
            </a:pPr>
            <a:endParaRPr lang="en-US" sz="26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6600" y="5537200"/>
            <a:ext cx="5341206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Children’s L1 in Grades I &amp; 2 and </a:t>
            </a:r>
            <a:br>
              <a:rPr lang="en-US" sz="2608" smtClean="0">
                <a:solidFill>
                  <a:srgbClr val="000000"/>
                </a:solidFill>
                <a:latin typeface="Century Schoolbook"/>
              </a:rPr>
            </a:b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transition to Filipino and English </a:t>
            </a:r>
          </a:p>
          <a:p>
            <a:pPr>
              <a:lnSpc>
                <a:spcPts val="3100"/>
              </a:lnSpc>
            </a:pPr>
            <a:endParaRPr lang="en-US" sz="2608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8D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200" y="647700"/>
            <a:ext cx="457176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B. T</a:t>
            </a:r>
            <a:r>
              <a:rPr lang="en-US" sz="2572" smtClean="0">
                <a:solidFill>
                  <a:srgbClr val="000000"/>
                </a:solidFill>
                <a:latin typeface="Century Schoolbook"/>
              </a:rPr>
              <a:t>HE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L</a:t>
            </a:r>
            <a:r>
              <a:rPr lang="en-US" sz="2572" smtClean="0">
                <a:solidFill>
                  <a:srgbClr val="000000"/>
                </a:solidFill>
                <a:latin typeface="Century Schoolbook"/>
              </a:rPr>
              <a:t>INGUA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F</a:t>
            </a:r>
            <a:r>
              <a:rPr lang="en-US" sz="2572" smtClean="0">
                <a:solidFill>
                  <a:srgbClr val="000000"/>
                </a:solidFill>
                <a:latin typeface="Century Schoolbook"/>
              </a:rPr>
              <a:t>RANCA </a:t>
            </a:r>
          </a:p>
          <a:p>
            <a:pPr>
              <a:lnSpc>
                <a:spcPts val="32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6200" y="1066800"/>
            <a:ext cx="6345007" cy="14640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2784">
              <a:lnSpc>
                <a:spcPts val="3900"/>
              </a:lnSpc>
            </a:pP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E</a:t>
            </a:r>
            <a:r>
              <a:rPr lang="en-US" sz="2572" smtClean="0">
                <a:solidFill>
                  <a:srgbClr val="000000"/>
                </a:solidFill>
                <a:latin typeface="Century Schoolbook"/>
              </a:rPr>
              <a:t>DUCATION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(LFE) P</a:t>
            </a:r>
            <a:r>
              <a:rPr lang="en-US" sz="2572" smtClean="0">
                <a:solidFill>
                  <a:srgbClr val="000000"/>
                </a:solidFill>
                <a:latin typeface="Century Schoolbook"/>
              </a:rPr>
              <a:t>ILOT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S</a:t>
            </a:r>
            <a:r>
              <a:rPr lang="en-US" sz="2572" smtClean="0">
                <a:solidFill>
                  <a:srgbClr val="000000"/>
                </a:solidFill>
                <a:latin typeface="Century Schoolbook"/>
              </a:rPr>
              <a:t>TUDY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-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1999-2002 </a:t>
            </a:r>
          </a:p>
          <a:p>
            <a:pPr indent="112784">
              <a:lnSpc>
                <a:spcPts val="39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6700" y="2578100"/>
            <a:ext cx="8178521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572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Define and implement national bridging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program from mother tongue to Filipino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and English to develop initial literacy </a:t>
            </a:r>
          </a:p>
          <a:p>
            <a:pPr>
              <a:lnSpc>
                <a:spcPts val="30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700" y="3835400"/>
            <a:ext cx="7851508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572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Use 4 of largest lingua francas as MOI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in grades 1 and 2:Tagalog, Hiligaynon,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Cebuano and Ilocano </a:t>
            </a:r>
          </a:p>
          <a:p>
            <a:pPr>
              <a:lnSpc>
                <a:spcPts val="30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700" y="5105400"/>
            <a:ext cx="7995779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572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Attempt to bridge learned concept from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MT to Filipino and English </a:t>
            </a:r>
          </a:p>
          <a:p>
            <a:pPr>
              <a:lnSpc>
                <a:spcPts val="31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52C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3400" y="495300"/>
            <a:ext cx="5010987" cy="1654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C. L</a:t>
            </a:r>
            <a:r>
              <a:rPr lang="en-US" sz="2890" smtClean="0">
                <a:solidFill>
                  <a:srgbClr val="000000"/>
                </a:solidFill>
                <a:latin typeface="Century Schoolbook"/>
              </a:rPr>
              <a:t>UBUAGAN</a:t>
            </a: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 K</a:t>
            </a:r>
            <a:r>
              <a:rPr lang="en-US" sz="2890" smtClean="0">
                <a:solidFill>
                  <a:srgbClr val="000000"/>
                </a:solidFill>
                <a:latin typeface="Century Schoolbook"/>
              </a:rPr>
              <a:t>ALINGA </a:t>
            </a: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/>
            </a:r>
            <a:br>
              <a:rPr lang="en-US" sz="3610" smtClean="0">
                <a:solidFill>
                  <a:srgbClr val="000000"/>
                </a:solidFill>
                <a:latin typeface="Century Schoolbook"/>
              </a:rPr>
            </a:b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MLE P</a:t>
            </a:r>
            <a:r>
              <a:rPr lang="en-US" sz="2890" smtClean="0">
                <a:solidFill>
                  <a:srgbClr val="000000"/>
                </a:solidFill>
                <a:latin typeface="Century Schoolbook"/>
              </a:rPr>
              <a:t>ROGRAM </a:t>
            </a:r>
          </a:p>
          <a:p>
            <a:pPr>
              <a:lnSpc>
                <a:spcPts val="4300"/>
              </a:lnSpc>
            </a:pPr>
            <a:endParaRPr lang="en-US" sz="36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9100" y="1981200"/>
            <a:ext cx="7604646" cy="14640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2572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Implemented by Summer Institute of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Linguistics for 10 years </a:t>
            </a:r>
          </a:p>
          <a:p>
            <a:pPr>
              <a:lnSpc>
                <a:spcPts val="39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9100" y="3060700"/>
            <a:ext cx="7583807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572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3 experimental classes implementing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MTB-MLE approach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100" y="4152900"/>
            <a:ext cx="6931385" cy="9095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572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3 control classes using traditional </a:t>
            </a:r>
          </a:p>
          <a:p>
            <a:pPr>
              <a:lnSpc>
                <a:spcPts val="3700"/>
              </a:lnSpc>
            </a:pPr>
            <a:endParaRPr lang="en-US" sz="2572">
              <a:solidFill>
                <a:srgbClr val="FE8537"/>
              </a:solidFill>
              <a:latin typeface="Wingdings 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5800" y="4622800"/>
            <a:ext cx="7043595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method of immersion in English and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Filipino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9100" y="5702300"/>
            <a:ext cx="6553076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572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 Schools are of same SES (Social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Economic Status)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D19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3400" y="393700"/>
            <a:ext cx="4752904" cy="14123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">
              <a:lnSpc>
                <a:spcPts val="3800"/>
              </a:lnSpc>
            </a:pPr>
            <a:r>
              <a:rPr lang="en-US" sz="3208" b="1" smtClean="0">
                <a:solidFill>
                  <a:srgbClr val="000000"/>
                </a:solidFill>
                <a:latin typeface="Century Schoolbook"/>
              </a:rPr>
              <a:t>R</a:t>
            </a:r>
            <a:r>
              <a:rPr lang="en-US" sz="2572" b="1" smtClean="0">
                <a:solidFill>
                  <a:srgbClr val="000000"/>
                </a:solidFill>
                <a:latin typeface="Century Schoolbook"/>
              </a:rPr>
              <a:t>ESULTS OF DIFFERENT </a:t>
            </a:r>
            <a:br>
              <a:rPr lang="en-US" sz="2572" b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2572" b="1" smtClean="0">
                <a:solidFill>
                  <a:srgbClr val="000000"/>
                </a:solidFill>
                <a:latin typeface="Century Schoolbook"/>
              </a:rPr>
              <a:t>INITIATIVES </a:t>
            </a:r>
          </a:p>
          <a:p>
            <a:pPr indent="2">
              <a:lnSpc>
                <a:spcPts val="3800"/>
              </a:lnSpc>
            </a:pPr>
            <a:endParaRPr lang="en-US" sz="2572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400" y="1752600"/>
            <a:ext cx="7393050" cy="1089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Children who began school in first language with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bridging to two second languages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6700" y="2578100"/>
            <a:ext cx="7038786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§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were significantly more competent in all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areas of study than their counterparts </a:t>
            </a:r>
          </a:p>
          <a:p>
            <a:pPr>
              <a:lnSpc>
                <a:spcPts val="33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6700" y="3505200"/>
            <a:ext cx="7187865" cy="12767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§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outperformed English-taught students in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reading, math and social studies </a:t>
            </a:r>
          </a:p>
          <a:p>
            <a:pPr>
              <a:lnSpc>
                <a:spcPts val="34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700" y="4445000"/>
            <a:ext cx="7538923" cy="12767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§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learn to read more quickly and learn better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in Math and Science </a:t>
            </a:r>
          </a:p>
          <a:p>
            <a:pPr>
              <a:lnSpc>
                <a:spcPts val="34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700" y="5384800"/>
            <a:ext cx="7708842" cy="12767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§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were observed to be actively participating in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different classroom activities </a:t>
            </a:r>
          </a:p>
          <a:p>
            <a:pPr>
              <a:lnSpc>
                <a:spcPts val="34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0" y="6350000"/>
            <a:ext cx="7016344" cy="8046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248" smtClean="0">
                <a:solidFill>
                  <a:srgbClr val="FE8537"/>
                </a:solidFill>
                <a:latin typeface="Courier New"/>
              </a:rPr>
              <a:t>o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Drop-out and repetition rates decreased </a:t>
            </a:r>
          </a:p>
          <a:p>
            <a:pPr>
              <a:lnSpc>
                <a:spcPts val="3200"/>
              </a:lnSpc>
            </a:pPr>
            <a:endParaRPr lang="en-US" sz="2248">
              <a:solidFill>
                <a:srgbClr val="FE8537"/>
              </a:solidFill>
              <a:latin typeface="Courier New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563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5400" y="2387600"/>
            <a:ext cx="2428550" cy="27090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00"/>
              </a:lnSpc>
            </a:pPr>
            <a:r>
              <a:rPr lang="en-US" sz="10330" smtClean="0">
                <a:solidFill>
                  <a:srgbClr val="575F6C"/>
                </a:solidFill>
                <a:latin typeface="Century Schoolbook"/>
              </a:rPr>
              <a:t>HE </a:t>
            </a:r>
          </a:p>
          <a:p>
            <a:pPr>
              <a:lnSpc>
                <a:spcPts val="118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73200" y="4102100"/>
            <a:ext cx="4348947" cy="28469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00"/>
              </a:lnSpc>
            </a:pPr>
            <a:r>
              <a:rPr lang="en-US" sz="10330" smtClean="0">
                <a:solidFill>
                  <a:srgbClr val="575F6C"/>
                </a:solidFill>
                <a:latin typeface="Century Schoolbook"/>
              </a:rPr>
              <a:t>HOW</a:t>
            </a:r>
            <a:r>
              <a:rPr lang="en-US" sz="7852" smtClean="0">
                <a:solidFill>
                  <a:srgbClr val="575F6C"/>
                </a:solidFill>
                <a:latin typeface="Century Schoolbook"/>
              </a:rPr>
              <a:t>S </a:t>
            </a:r>
          </a:p>
          <a:p>
            <a:pPr>
              <a:lnSpc>
                <a:spcPts val="11100"/>
              </a:lnSpc>
            </a:pPr>
            <a:endParaRPr lang="en-US" sz="10330">
              <a:solidFill>
                <a:srgbClr val="575F6C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8FD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B20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600" y="762000"/>
            <a:ext cx="5216172" cy="8306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010" b="1" smtClean="0">
                <a:solidFill>
                  <a:srgbClr val="000000"/>
                </a:solidFill>
                <a:latin typeface="Century Schoolbook"/>
              </a:rPr>
              <a:t>T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AKING</a:t>
            </a:r>
            <a:r>
              <a:rPr lang="en-US" sz="3010" b="1" smtClean="0">
                <a:solidFill>
                  <a:srgbClr val="000000"/>
                </a:solidFill>
                <a:latin typeface="Century Schoolbook"/>
              </a:rPr>
              <a:t> T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HE RIGHT STEPS…</a:t>
            </a:r>
            <a:r>
              <a:rPr lang="en-US" sz="3010" b="1" smtClean="0">
                <a:solidFill>
                  <a:srgbClr val="000000"/>
                </a:solidFill>
                <a:latin typeface="Century Schoolbook"/>
              </a:rPr>
              <a:t>. </a:t>
            </a:r>
          </a:p>
          <a:p>
            <a:pPr>
              <a:lnSpc>
                <a:spcPts val="3400"/>
              </a:lnSpc>
            </a:pPr>
            <a:endParaRPr lang="en-US" sz="24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1905000"/>
            <a:ext cx="7827464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97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National Strategic Planning for the Country-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wide Implementation of Mother Tongue -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Based Multilingual Education (MTB-MLT) </a:t>
            </a:r>
          </a:p>
          <a:p>
            <a:pPr>
              <a:lnSpc>
                <a:spcPts val="30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200" y="3073400"/>
            <a:ext cx="6630020" cy="18089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</a:tabLst>
              <a:defRPr/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a.  Draft of Strategic Plan - November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	2009 participated by 60+ educators,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	advocates, NGO education </a:t>
            </a:r>
          </a:p>
          <a:p>
            <a:pPr marL="0" marR="0" lvl="0" defTabSz="91440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</a:tabLst>
              <a:defRPr/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00" y="4495800"/>
            <a:ext cx="2244204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practitioners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94000" y="4953000"/>
            <a:ext cx="3688510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and DepEd personnel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5200" y="5410200"/>
            <a:ext cx="6766276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b.  Final Strategic Plan - February 2010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26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0" y="546100"/>
            <a:ext cx="548708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81200" algn="l"/>
              </a:tabLst>
              <a:defRPr/>
            </a:pPr>
            <a:r>
              <a:rPr lang="en-US" sz="2410" smtClean="0">
                <a:solidFill>
                  <a:srgbClr val="000000"/>
                </a:solidFill>
                <a:latin typeface="Algerian"/>
              </a:rPr>
              <a:t>COMPONENTS OF MTB-MLE STRATEGIC </a:t>
            </a:r>
            <a:br>
              <a:rPr lang="en-US" sz="2410" smtClean="0">
                <a:solidFill>
                  <a:srgbClr val="000000"/>
                </a:solidFill>
                <a:latin typeface="Algerian"/>
              </a:rPr>
            </a:br>
            <a:r>
              <a:rPr lang="en-US" sz="2410" smtClean="0">
                <a:solidFill>
                  <a:srgbClr val="000000"/>
                </a:solidFill>
                <a:latin typeface="Algerian"/>
              </a:rPr>
              <a:t>	PLAN </a:t>
            </a:r>
          </a:p>
          <a:p>
            <a:pPr marL="0" marR="0" lvl="0" indent="0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81200" algn="l"/>
              </a:tabLst>
              <a:defRPr/>
            </a:pPr>
            <a:endParaRPr lang="en-US" sz="2410">
              <a:solidFill>
                <a:srgbClr val="000000"/>
              </a:solidFill>
              <a:latin typeface="Algeri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7800" y="1409700"/>
            <a:ext cx="45044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FFFFFF"/>
                </a:solidFill>
                <a:latin typeface="Century Schoolbook"/>
              </a:rPr>
              <a:t>Pre-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2300" y="1663700"/>
            <a:ext cx="705321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Social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2100" y="1905000"/>
            <a:ext cx="1352934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</a:tabLst>
              <a:defRPr/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Preparation </a:t>
            </a:r>
            <a:br>
              <a:rPr lang="en-US" sz="1810" smtClean="0">
                <a:solidFill>
                  <a:srgbClr val="000000"/>
                </a:solidFill>
                <a:latin typeface="Century Schoolbook"/>
              </a:rPr>
            </a:b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	and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</a:tabLst>
              <a:defRPr/>
            </a:pPr>
            <a:endParaRPr lang="en-US" sz="18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500" y="2451100"/>
            <a:ext cx="106599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Advocacy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0700" y="3619500"/>
            <a:ext cx="1157368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" algn="l"/>
              </a:tabLst>
              <a:defRPr/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In-Service </a:t>
            </a:r>
            <a:br>
              <a:rPr lang="en-US" sz="1810" smtClean="0">
                <a:solidFill>
                  <a:srgbClr val="000000"/>
                </a:solidFill>
                <a:latin typeface="Century Schoolbook"/>
              </a:rPr>
            </a:b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	Training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" algn="l"/>
              </a:tabLst>
              <a:defRPr/>
            </a:pPr>
            <a:endParaRPr lang="en-US" sz="18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600" y="4178300"/>
            <a:ext cx="97142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(INSET)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27200" y="4445000"/>
            <a:ext cx="129041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" algn="l"/>
              </a:tabLst>
              <a:defRPr/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of Teachers </a:t>
            </a:r>
            <a:br>
              <a:rPr lang="en-US" sz="1810" smtClean="0">
                <a:solidFill>
                  <a:srgbClr val="000000"/>
                </a:solidFill>
                <a:latin typeface="Century Schoolbook"/>
              </a:rPr>
            </a:b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and School </a:t>
            </a:r>
            <a:br>
              <a:rPr lang="en-US" sz="1810" smtClean="0">
                <a:solidFill>
                  <a:srgbClr val="000000"/>
                </a:solidFill>
                <a:latin typeface="Century Schoolbook"/>
              </a:rPr>
            </a:b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	Managers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" algn="l"/>
              </a:tabLst>
              <a:defRPr/>
            </a:pPr>
            <a:endParaRPr lang="en-US" sz="18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0300" y="1676400"/>
            <a:ext cx="115897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154694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4300" algn="l"/>
              </a:tabLst>
              <a:defRPr/>
            </a:pPr>
            <a:r>
              <a:rPr lang="en-US" sz="1810" smtClean="0">
                <a:solidFill>
                  <a:srgbClr val="FFFFFF"/>
                </a:solidFill>
                <a:latin typeface="Century Schoolbook"/>
              </a:rPr>
              <a:t>Service </a:t>
            </a:r>
            <a:br>
              <a:rPr lang="en-US" sz="1810" smtClean="0">
                <a:solidFill>
                  <a:srgbClr val="FFFFFF"/>
                </a:solidFill>
                <a:latin typeface="Century Schoolbook"/>
              </a:rPr>
            </a:br>
            <a:r>
              <a:rPr lang="en-US" sz="1810" smtClean="0">
                <a:solidFill>
                  <a:srgbClr val="FFFFFF"/>
                </a:solidFill>
                <a:latin typeface="Century Schoolbook"/>
              </a:rPr>
              <a:t>	Teacher </a:t>
            </a:r>
            <a:br>
              <a:rPr lang="en-US" sz="1810" smtClean="0">
                <a:solidFill>
                  <a:srgbClr val="FFFFFF"/>
                </a:solidFill>
                <a:latin typeface="Century Schoolbook"/>
              </a:rPr>
            </a:br>
            <a:r>
              <a:rPr lang="en-US" sz="1810" smtClean="0">
                <a:solidFill>
                  <a:srgbClr val="FFFFFF"/>
                </a:solidFill>
                <a:latin typeface="Century Schoolbook"/>
              </a:rPr>
              <a:t>Education </a:t>
            </a:r>
          </a:p>
          <a:p>
            <a:pPr marL="0" marR="0" lvl="0" indent="154694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4300" algn="l"/>
              </a:tabLst>
              <a:defRPr/>
            </a:pPr>
            <a:endParaRPr lang="en-US" sz="1810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200" y="3429000"/>
            <a:ext cx="697307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b="1" smtClean="0">
                <a:solidFill>
                  <a:srgbClr val="000000"/>
                </a:solidFill>
                <a:latin typeface="Century Schoolbook"/>
              </a:rPr>
              <a:t>Six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6300" y="3835400"/>
            <a:ext cx="1657505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sz="2812" b="1" smtClean="0">
                <a:solidFill>
                  <a:srgbClr val="000000"/>
                </a:solidFill>
                <a:latin typeface="Century Schoolbook"/>
              </a:rPr>
              <a:t>Focused </a:t>
            </a:r>
            <a:br>
              <a:rPr lang="en-US" sz="2812" b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b="1" smtClean="0">
                <a:solidFill>
                  <a:srgbClr val="000000"/>
                </a:solidFill>
                <a:latin typeface="Century Schoolbook"/>
              </a:rPr>
              <a:t>	Areas 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en-US" sz="2812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5300" y="3467100"/>
            <a:ext cx="71013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Policy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21600" y="3733800"/>
            <a:ext cx="1500411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12961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Development </a:t>
            </a:r>
            <a:br>
              <a:rPr lang="en-US" sz="1810" smtClean="0">
                <a:solidFill>
                  <a:srgbClr val="000000"/>
                </a:solidFill>
                <a:latin typeface="Century Schoolbook"/>
              </a:rPr>
            </a:b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and Resource </a:t>
            </a:r>
            <a:br>
              <a:rPr lang="en-US" sz="1810" smtClean="0">
                <a:solidFill>
                  <a:srgbClr val="000000"/>
                </a:solidFill>
                <a:latin typeface="Century Schoolbook"/>
              </a:rPr>
            </a:br>
            <a:r>
              <a:rPr lang="en-US" sz="1810" smtClean="0">
                <a:solidFill>
                  <a:srgbClr val="000000"/>
                </a:solidFill>
                <a:latin typeface="Century Schoolbook"/>
              </a:rPr>
              <a:t>	Mobilization </a:t>
            </a:r>
          </a:p>
          <a:p>
            <a:pPr marL="0" marR="0" lvl="0" indent="12961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en-US" sz="18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5600700"/>
            <a:ext cx="139461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FFFFFF"/>
                </a:solidFill>
                <a:latin typeface="Century Schoolbook"/>
              </a:rPr>
              <a:t>Assessment,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97200" y="5829300"/>
            <a:ext cx="1968488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46126">
              <a:lnSpc>
                <a:spcPts val="2700"/>
              </a:lnSpc>
            </a:pP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Materials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Development </a:t>
            </a:r>
          </a:p>
          <a:p>
            <a:pPr indent="246126">
              <a:lnSpc>
                <a:spcPts val="27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6700" y="5867400"/>
            <a:ext cx="1261564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93700" algn="l"/>
              </a:tabLst>
              <a:defRPr/>
            </a:pPr>
            <a:r>
              <a:rPr lang="en-US" sz="1810" smtClean="0">
                <a:solidFill>
                  <a:srgbClr val="FFFFFF"/>
                </a:solidFill>
                <a:latin typeface="Century Schoolbook"/>
              </a:rPr>
              <a:t>Monitoring </a:t>
            </a:r>
            <a:br>
              <a:rPr lang="en-US" sz="1810" smtClean="0">
                <a:solidFill>
                  <a:srgbClr val="FFFFFF"/>
                </a:solidFill>
                <a:latin typeface="Century Schoolbook"/>
              </a:rPr>
            </a:br>
            <a:r>
              <a:rPr lang="en-US" sz="1810" smtClean="0">
                <a:solidFill>
                  <a:srgbClr val="FFFFFF"/>
                </a:solidFill>
                <a:latin typeface="Century Schoolbook"/>
              </a:rPr>
              <a:t>	and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93700" algn="l"/>
              </a:tabLst>
              <a:defRPr/>
            </a:pPr>
            <a:endParaRPr lang="en-US" sz="1810">
              <a:solidFill>
                <a:srgbClr val="FFFFFF"/>
              </a:solidFill>
              <a:latin typeface="Century School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6413500"/>
            <a:ext cx="125194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FFFFFF"/>
                </a:solidFill>
                <a:latin typeface="Century Schoolbook"/>
              </a:rPr>
              <a:t>Evaluation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E82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57200"/>
            <a:ext cx="4998163" cy="1239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76400" algn="l"/>
              </a:tabLst>
              <a:defRPr/>
            </a:pP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1.  S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OCIAL</a:t>
            </a: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 P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REPARATION AND </a:t>
            </a: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/>
            </a:r>
            <a:br>
              <a:rPr lang="en-US" sz="2710" b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	A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DVOCACY 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76400" algn="l"/>
              </a:tabLst>
              <a:defRPr/>
            </a:pPr>
            <a:endParaRPr lang="en-US" sz="27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0" y="1460500"/>
            <a:ext cx="8555227" cy="6553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Local celebration of Intl Mother Language Day every Feb </a:t>
            </a:r>
          </a:p>
          <a:p>
            <a:pPr>
              <a:lnSpc>
                <a:spcPts val="2700"/>
              </a:lnSpc>
            </a:pPr>
            <a:endParaRPr lang="en-US" sz="169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700" y="1828800"/>
            <a:ext cx="7495642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21 since 2008 in partnership with  170+ Talaytayan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000" y="2273300"/>
            <a:ext cx="7019550" cy="6553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Production of MLE Primer and MLE Brochure </a:t>
            </a:r>
          </a:p>
          <a:p>
            <a:pPr>
              <a:lnSpc>
                <a:spcPts val="2700"/>
              </a:lnSpc>
            </a:pPr>
            <a:endParaRPr lang="en-US" sz="169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0" y="2717800"/>
            <a:ext cx="8223405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1</a:t>
            </a:r>
            <a:r>
              <a:rPr lang="en-US" sz="1612" smtClean="0">
                <a:solidFill>
                  <a:srgbClr val="000000"/>
                </a:solidFill>
                <a:latin typeface="Century Schoolbook"/>
              </a:rPr>
              <a:t>st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 Philippine MLE Conference  held in February 2010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attended by 1000 participants </a:t>
            </a:r>
          </a:p>
          <a:p>
            <a:pPr>
              <a:lnSpc>
                <a:spcPts val="28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0" y="3441700"/>
            <a:ext cx="8261877" cy="17325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MTB-MLE Forum, West Visayas University, Iloilo City </a:t>
            </a:r>
            <a:r>
              <a:rPr lang="en-US" sz="1690" smtClean="0">
                <a:solidFill>
                  <a:srgbClr val="FE8537"/>
                </a:solidFill>
                <a:latin typeface="Wingdings"/>
              </a:rPr>
              <a:t/>
            </a:r>
            <a:br>
              <a:rPr lang="en-US" sz="1690" smtClean="0">
                <a:solidFill>
                  <a:srgbClr val="FE8537"/>
                </a:solidFill>
                <a:latin typeface="Wingdings"/>
              </a:rPr>
            </a:b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Educ. Stakeholders Forum, Ateneo de Zamboanga </a:t>
            </a:r>
            <a:r>
              <a:rPr lang="en-US" sz="1690" smtClean="0">
                <a:solidFill>
                  <a:srgbClr val="FE8537"/>
                </a:solidFill>
                <a:latin typeface="Wingdings"/>
              </a:rPr>
              <a:t/>
            </a:r>
            <a:br>
              <a:rPr lang="en-US" sz="1690" smtClean="0">
                <a:solidFill>
                  <a:srgbClr val="FE8537"/>
                </a:solidFill>
                <a:latin typeface="Wingdings"/>
              </a:rPr>
            </a:b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Kabikolan Conference, March 2011 </a:t>
            </a:r>
          </a:p>
          <a:p>
            <a:pPr>
              <a:lnSpc>
                <a:spcPts val="3500"/>
              </a:lnSpc>
            </a:pPr>
            <a:endParaRPr lang="en-US" sz="169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6000" y="4889500"/>
            <a:ext cx="8800486" cy="1089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School, Division and Region based Mother 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Language 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Day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Celebration through a DepEd memo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000" y="5715000"/>
            <a:ext cx="6670096" cy="6553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Other local (Region and Division) initiatives </a:t>
            </a:r>
          </a:p>
          <a:p>
            <a:pPr>
              <a:lnSpc>
                <a:spcPts val="2700"/>
              </a:lnSpc>
            </a:pPr>
            <a:endParaRPr lang="en-US" sz="169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6000" y="6083300"/>
            <a:ext cx="7149393" cy="12837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Translator Association of the Philippines (TAP) </a:t>
            </a:r>
            <a:r>
              <a:rPr lang="en-US" sz="1690" smtClean="0">
                <a:solidFill>
                  <a:srgbClr val="FE8537"/>
                </a:solidFill>
                <a:latin typeface="Wingdings"/>
              </a:rPr>
              <a:t/>
            </a:r>
            <a:br>
              <a:rPr lang="en-US" sz="1690" smtClean="0">
                <a:solidFill>
                  <a:srgbClr val="FE8537"/>
                </a:solidFill>
                <a:latin typeface="Wingdings"/>
              </a:rPr>
            </a:br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Summer Institute of Linguistics (SIL) </a:t>
            </a:r>
          </a:p>
          <a:p>
            <a:pPr>
              <a:lnSpc>
                <a:spcPts val="3500"/>
              </a:lnSpc>
            </a:pPr>
            <a:endParaRPr lang="en-US" sz="1690">
              <a:solidFill>
                <a:srgbClr val="FE8537"/>
              </a:solidFill>
              <a:latin typeface="Wingdings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89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3200" y="1549400"/>
            <a:ext cx="6613990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10" smtClean="0">
                <a:solidFill>
                  <a:srgbClr val="000000"/>
                </a:solidFill>
                <a:latin typeface="Century Schoolbook"/>
              </a:rPr>
              <a:t>2.  In-Service Training </a:t>
            </a:r>
          </a:p>
          <a:p>
            <a:pPr>
              <a:lnSpc>
                <a:spcPts val="55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73200" y="2260600"/>
            <a:ext cx="7264809" cy="21929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US" sz="4810" smtClean="0">
                <a:solidFill>
                  <a:srgbClr val="000000"/>
                </a:solidFill>
                <a:latin typeface="Century Schoolbook"/>
              </a:rPr>
              <a:t>(INSET) of Teachers and </a:t>
            </a:r>
            <a:br>
              <a:rPr lang="en-US" sz="4810" smtClean="0">
                <a:solidFill>
                  <a:srgbClr val="000000"/>
                </a:solidFill>
                <a:latin typeface="Century Schoolbook"/>
              </a:rPr>
            </a:br>
            <a:r>
              <a:rPr lang="en-US" sz="4810" smtClean="0">
                <a:solidFill>
                  <a:srgbClr val="000000"/>
                </a:solidFill>
                <a:latin typeface="Century Schoolbook"/>
              </a:rPr>
              <a:t>School Managers </a:t>
            </a:r>
          </a:p>
          <a:p>
            <a:pPr>
              <a:lnSpc>
                <a:spcPts val="5700"/>
              </a:lnSpc>
            </a:pPr>
            <a:endParaRPr lang="en-US" sz="481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BB5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5800" y="546100"/>
            <a:ext cx="4020331" cy="19909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4408" smtClean="0">
                <a:solidFill>
                  <a:srgbClr val="575F6C"/>
                </a:solidFill>
                <a:latin typeface="Century Schoolbook"/>
              </a:rPr>
              <a:t>M</a:t>
            </a:r>
            <a:r>
              <a:rPr lang="en-US" sz="3532" smtClean="0">
                <a:solidFill>
                  <a:srgbClr val="575F6C"/>
                </a:solidFill>
                <a:latin typeface="Century Schoolbook"/>
              </a:rPr>
              <a:t>ULTILINGUAL </a:t>
            </a:r>
            <a:r>
              <a:rPr lang="en-US" sz="4408" smtClean="0">
                <a:solidFill>
                  <a:srgbClr val="575F6C"/>
                </a:solidFill>
                <a:latin typeface="Century Schoolbook"/>
              </a:rPr>
              <a:t/>
            </a:r>
            <a:br>
              <a:rPr lang="en-US" sz="4408" smtClean="0">
                <a:solidFill>
                  <a:srgbClr val="575F6C"/>
                </a:solidFill>
                <a:latin typeface="Century Schoolbook"/>
              </a:rPr>
            </a:br>
            <a:r>
              <a:rPr lang="en-US" sz="4408" smtClean="0">
                <a:solidFill>
                  <a:srgbClr val="575F6C"/>
                </a:solidFill>
                <a:latin typeface="Century Schoolbook"/>
              </a:rPr>
              <a:t>E</a:t>
            </a:r>
            <a:r>
              <a:rPr lang="en-US" sz="3532" smtClean="0">
                <a:solidFill>
                  <a:srgbClr val="575F6C"/>
                </a:solidFill>
                <a:latin typeface="Century Schoolbook"/>
              </a:rPr>
              <a:t>DUCATION </a:t>
            </a:r>
          </a:p>
          <a:p>
            <a:pPr>
              <a:lnSpc>
                <a:spcPts val="5300"/>
              </a:lnSpc>
            </a:pPr>
            <a:endParaRPr lang="en-US" sz="4408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800" y="2146300"/>
            <a:ext cx="6631624" cy="9941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2530" dirty="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610" dirty="0" smtClean="0">
                <a:solidFill>
                  <a:srgbClr val="000000"/>
                </a:solidFill>
                <a:latin typeface="Comic Sans MS"/>
              </a:rPr>
              <a:t>The purpose of a multilingual </a:t>
            </a:r>
          </a:p>
          <a:p>
            <a:pPr>
              <a:lnSpc>
                <a:spcPts val="4100"/>
              </a:lnSpc>
            </a:pPr>
            <a:endParaRPr lang="en-US" sz="2530" dirty="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500" y="2667000"/>
            <a:ext cx="7181453" cy="38600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">
              <a:lnSpc>
                <a:spcPts val="4300"/>
              </a:lnSpc>
            </a:pPr>
            <a:r>
              <a:rPr lang="en-US" sz="3610" dirty="0" smtClean="0">
                <a:solidFill>
                  <a:srgbClr val="000000"/>
                </a:solidFill>
                <a:latin typeface="Comic Sans MS"/>
              </a:rPr>
              <a:t>education program is to develop </a:t>
            </a:r>
            <a:br>
              <a:rPr lang="en-US" sz="3610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3610" dirty="0" smtClean="0">
                <a:solidFill>
                  <a:srgbClr val="000000"/>
                </a:solidFill>
                <a:latin typeface="Comic Sans MS"/>
              </a:rPr>
              <a:t>appropriate cognitive and </a:t>
            </a:r>
            <a:br>
              <a:rPr lang="en-US" sz="3610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3610" dirty="0" smtClean="0">
                <a:solidFill>
                  <a:srgbClr val="000000"/>
                </a:solidFill>
                <a:latin typeface="Comic Sans MS"/>
              </a:rPr>
              <a:t>reasoning skills enabling children </a:t>
            </a:r>
            <a:br>
              <a:rPr lang="en-US" sz="3610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3610" dirty="0" smtClean="0">
                <a:solidFill>
                  <a:srgbClr val="000000"/>
                </a:solidFill>
                <a:latin typeface="Comic Sans MS"/>
              </a:rPr>
              <a:t>to operate equally in different </a:t>
            </a:r>
            <a:br>
              <a:rPr lang="en-US" sz="3610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3610" dirty="0" smtClean="0">
                <a:solidFill>
                  <a:srgbClr val="000000"/>
                </a:solidFill>
                <a:latin typeface="Comic Sans MS"/>
              </a:rPr>
              <a:t>languages - starting in the </a:t>
            </a:r>
            <a:br>
              <a:rPr lang="en-US" sz="3610" dirty="0" smtClean="0">
                <a:solidFill>
                  <a:srgbClr val="000000"/>
                </a:solidFill>
                <a:latin typeface="Comic Sans MS"/>
              </a:rPr>
            </a:br>
            <a:r>
              <a:rPr lang="en-US" sz="3610" dirty="0" smtClean="0">
                <a:solidFill>
                  <a:srgbClr val="000000"/>
                </a:solidFill>
                <a:latin typeface="Comic Sans MS"/>
              </a:rPr>
              <a:t>mother tongue. </a:t>
            </a:r>
          </a:p>
          <a:p>
            <a:pPr indent="15">
              <a:lnSpc>
                <a:spcPts val="4300"/>
              </a:lnSpc>
            </a:pPr>
            <a:endParaRPr lang="en-US" sz="3610" dirty="0"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C79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5100" y="546100"/>
            <a:ext cx="7925246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12" b="1" smtClean="0">
                <a:solidFill>
                  <a:srgbClr val="000000"/>
                </a:solidFill>
                <a:latin typeface="Century Schoolbook"/>
              </a:rPr>
              <a:t>Figure I - Framework for MTBMLE CAPACITY DEVELOPMENT SYSTEM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35500" y="1460500"/>
            <a:ext cx="1413849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000000"/>
                </a:solidFill>
                <a:latin typeface="Century Schoolbook"/>
              </a:rPr>
              <a:t>PROFESSIONAL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1638300"/>
            <a:ext cx="1396216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10" b="1" smtClean="0">
                <a:solidFill>
                  <a:srgbClr val="000000"/>
                </a:solidFill>
                <a:latin typeface="Century Schoolbook"/>
              </a:rPr>
              <a:t>DEVELOPMENT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9000" y="3276600"/>
            <a:ext cx="1295226" cy="3302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8" b="1" smtClean="0">
                <a:solidFill>
                  <a:srgbClr val="000000"/>
                </a:solidFill>
                <a:latin typeface="Century Schoolbook"/>
              </a:rPr>
              <a:t>Mode of Delivery </a:t>
            </a:r>
          </a:p>
          <a:p>
            <a:pPr>
              <a:lnSpc>
                <a:spcPts val="12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0900" y="3454400"/>
            <a:ext cx="1106072" cy="3302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mtClean="0">
                <a:latin typeface="Century Schoolbook"/>
              </a:rPr>
              <a:t>•</a:t>
            </a:r>
            <a:r>
              <a:rPr lang="en-US" sz="1108" b="1" smtClean="0">
                <a:solidFill>
                  <a:srgbClr val="000000"/>
                </a:solidFill>
                <a:latin typeface="Century Schoolbook"/>
              </a:rPr>
              <a:t>Face to Face </a:t>
            </a:r>
          </a:p>
          <a:p>
            <a:pPr>
              <a:lnSpc>
                <a:spcPts val="12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60900" y="3619500"/>
            <a:ext cx="719749" cy="3302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mtClean="0">
                <a:latin typeface="Century Schoolbook"/>
              </a:rPr>
              <a:t>•</a:t>
            </a:r>
            <a:r>
              <a:rPr lang="en-US" sz="1108" b="1" smtClean="0">
                <a:solidFill>
                  <a:srgbClr val="000000"/>
                </a:solidFill>
                <a:latin typeface="Century Schoolbook"/>
              </a:rPr>
              <a:t>Web, E/ </a:t>
            </a:r>
          </a:p>
          <a:p>
            <a:pPr>
              <a:lnSpc>
                <a:spcPts val="12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60900" y="3784600"/>
            <a:ext cx="719749" cy="3302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8" b="1" smtClean="0">
                <a:solidFill>
                  <a:srgbClr val="000000"/>
                </a:solidFill>
                <a:latin typeface="Century Schoolbook"/>
              </a:rPr>
              <a:t>Learning </a:t>
            </a:r>
          </a:p>
          <a:p>
            <a:pPr>
              <a:lnSpc>
                <a:spcPts val="12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60900" y="3937000"/>
            <a:ext cx="1165384" cy="5248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mtClean="0">
                <a:latin typeface="Century Schoolbook"/>
              </a:rPr>
              <a:t>•</a:t>
            </a:r>
            <a:r>
              <a:rPr lang="en-US" sz="1108" b="1" smtClean="0">
                <a:solidFill>
                  <a:srgbClr val="000000"/>
                </a:solidFill>
                <a:latin typeface="Century Schoolbook"/>
              </a:rPr>
              <a:t>School-Based </a:t>
            </a:r>
            <a:r>
              <a:rPr lang="en-US" sz="1210" b="1" smtClean="0">
                <a:solidFill>
                  <a:srgbClr val="000000"/>
                </a:solidFill>
                <a:latin typeface="Century Schoolbook"/>
              </a:rPr>
              <a:t/>
            </a:r>
            <a:br>
              <a:rPr lang="en-US" sz="1210" b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1210" b="1" smtClean="0">
                <a:solidFill>
                  <a:srgbClr val="000000"/>
                </a:solidFill>
                <a:latin typeface="Century Schoolbook"/>
              </a:rPr>
              <a:t>Mentoring </a:t>
            </a:r>
          </a:p>
          <a:p>
            <a:pPr>
              <a:lnSpc>
                <a:spcPts val="1400"/>
              </a:lnSpc>
            </a:pPr>
            <a:endParaRPr lang="en-US" sz="1108" b="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3CA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200" y="1803400"/>
            <a:ext cx="8412559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208" b="1" smtClean="0">
                <a:solidFill>
                  <a:srgbClr val="000000"/>
                </a:solidFill>
                <a:latin typeface="Century Schoolbook"/>
              </a:rPr>
              <a:t>Where are we now in terms of INSET… </a:t>
            </a:r>
          </a:p>
          <a:p>
            <a:pPr>
              <a:lnSpc>
                <a:spcPts val="3700"/>
              </a:lnSpc>
            </a:pPr>
            <a:endParaRPr lang="en-US" sz="3208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2616200"/>
            <a:ext cx="6684522" cy="7758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97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One - Month Summer Training for 53 </a:t>
            </a:r>
          </a:p>
          <a:p>
            <a:pPr>
              <a:lnSpc>
                <a:spcPts val="3200"/>
              </a:lnSpc>
            </a:pPr>
            <a:endParaRPr lang="en-US" sz="1972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500" y="3035300"/>
            <a:ext cx="6833602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Teachers from Luzon and Visaya Region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7500" y="3517900"/>
            <a:ext cx="6913752" cy="12767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UP College of Education, Diliman, QC  S-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2010 </a:t>
            </a:r>
          </a:p>
          <a:p>
            <a:pPr>
              <a:lnSpc>
                <a:spcPts val="34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800" y="4889500"/>
            <a:ext cx="6950621" cy="14883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197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One - Month Training for 10 Educators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Payap University, Thailand, Sept. 2010 </a:t>
            </a:r>
          </a:p>
          <a:p>
            <a:pPr>
              <a:lnSpc>
                <a:spcPts val="40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9D3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200" y="1727200"/>
            <a:ext cx="8213787" cy="7267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28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 MTB - MLE National Trainers Training (TOT)  for </a:t>
            </a:r>
          </a:p>
          <a:p>
            <a:pPr>
              <a:lnSpc>
                <a:spcPts val="3000"/>
              </a:lnSpc>
            </a:pPr>
            <a:endParaRPr lang="en-US" sz="1828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8900" y="2108200"/>
            <a:ext cx="3549048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608" smtClean="0">
                <a:solidFill>
                  <a:srgbClr val="000000"/>
                </a:solidFill>
                <a:latin typeface="Century Schoolbook"/>
              </a:rPr>
              <a:t>17 regions in 4 Phases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8900" y="2565400"/>
            <a:ext cx="7405874" cy="554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1.  Phase I:  Advocacy and Theoretical Foundations of MTB-MLE </a:t>
            </a:r>
          </a:p>
          <a:p>
            <a:pPr>
              <a:lnSpc>
                <a:spcPts val="22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9100" y="2933700"/>
            <a:ext cx="3629199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708" smtClean="0">
                <a:solidFill>
                  <a:srgbClr val="000000"/>
                </a:solidFill>
                <a:latin typeface="Century Schoolbook"/>
              </a:rPr>
              <a:t>October 2010 - DAP, Tagaytay City </a:t>
            </a:r>
          </a:p>
          <a:p>
            <a:pPr>
              <a:lnSpc>
                <a:spcPts val="19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63700" y="3251200"/>
            <a:ext cx="5325176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708" smtClean="0">
                <a:solidFill>
                  <a:srgbClr val="000000"/>
                </a:solidFill>
                <a:latin typeface="Century Schoolbook"/>
              </a:rPr>
              <a:t>100 MTB-MLE Regional Coordinators and Teachers </a:t>
            </a:r>
          </a:p>
          <a:p>
            <a:pPr>
              <a:lnSpc>
                <a:spcPts val="19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8900" y="3708400"/>
            <a:ext cx="7226337" cy="9697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0200" algn="l"/>
              </a:tabLst>
              <a:defRPr/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2.  Phase II: Pedagogical Foundation  MTB-MLE and Materials </a:t>
            </a:r>
            <a:br>
              <a:rPr lang="en-US" sz="1912" smtClean="0">
                <a:solidFill>
                  <a:srgbClr val="000000"/>
                </a:solidFill>
                <a:latin typeface="Century Schoolbook"/>
              </a:rPr>
            </a:b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	Development, </a:t>
            </a:r>
            <a:r>
              <a:rPr lang="en-US" sz="1708" smtClean="0">
                <a:solidFill>
                  <a:srgbClr val="000000"/>
                </a:solidFill>
                <a:latin typeface="Century Schoolbook"/>
              </a:rPr>
              <a:t>November 2010,  Iloilo City </a:t>
            </a:r>
          </a:p>
          <a:p>
            <a:pPr marL="0" marR="0" lvl="0" indent="0" defTabSz="91440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0200" algn="l"/>
              </a:tabLst>
              <a:defRPr/>
            </a:pPr>
            <a:endParaRPr lang="en-US" sz="19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600" y="4432300"/>
            <a:ext cx="5325176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708" smtClean="0">
                <a:solidFill>
                  <a:srgbClr val="000000"/>
                </a:solidFill>
                <a:latin typeface="Century Schoolbook"/>
              </a:rPr>
              <a:t>105 MTB-MLE Regional Coordinators and Teachers </a:t>
            </a:r>
          </a:p>
          <a:p>
            <a:pPr>
              <a:lnSpc>
                <a:spcPts val="19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58900" y="4940300"/>
            <a:ext cx="5907066" cy="554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3.  Phase III: Pedagogical Foundation and Research </a:t>
            </a:r>
          </a:p>
          <a:p>
            <a:pPr>
              <a:lnSpc>
                <a:spcPts val="22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63700" y="5295900"/>
            <a:ext cx="3363100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708" smtClean="0">
                <a:solidFill>
                  <a:srgbClr val="000000"/>
                </a:solidFill>
                <a:latin typeface="Century Schoolbook"/>
              </a:rPr>
              <a:t>January, 2011,  Zamboanga City </a:t>
            </a:r>
          </a:p>
          <a:p>
            <a:pPr>
              <a:lnSpc>
                <a:spcPts val="1900"/>
              </a:lnSpc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58900" y="5803900"/>
            <a:ext cx="4642296" cy="554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4.  Phase IV: Monitoring and Evaluation </a:t>
            </a:r>
          </a:p>
          <a:p>
            <a:pPr>
              <a:lnSpc>
                <a:spcPts val="2200"/>
              </a:lnSpc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89100" y="6172200"/>
            <a:ext cx="3266920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708" smtClean="0">
                <a:solidFill>
                  <a:srgbClr val="000000"/>
                </a:solidFill>
                <a:latin typeface="Century Schoolbook"/>
              </a:rPr>
              <a:t>March 19 - 28, 2011 , Cebu City </a:t>
            </a:r>
          </a:p>
          <a:p>
            <a:pPr>
              <a:lnSpc>
                <a:spcPts val="19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2E9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0" y="1473200"/>
            <a:ext cx="5798062" cy="9941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253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Region/Division Initiated </a:t>
            </a:r>
          </a:p>
          <a:p>
            <a:pPr>
              <a:lnSpc>
                <a:spcPts val="4100"/>
              </a:lnSpc>
            </a:pPr>
            <a:endParaRPr lang="en-US" sz="253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968500"/>
            <a:ext cx="7154203" cy="23119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2811">
              <a:lnSpc>
                <a:spcPts val="4600"/>
              </a:lnSpc>
            </a:pP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Trainings: NCR, Rs-4A, 5, 6, 12 </a:t>
            </a:r>
            <a:r>
              <a:rPr lang="en-US" sz="2530" smtClean="0">
                <a:solidFill>
                  <a:srgbClr val="FE8537"/>
                </a:solidFill>
                <a:latin typeface="Wingdings"/>
              </a:rPr>
              <a:t/>
            </a:r>
            <a:br>
              <a:rPr lang="en-US" sz="2530" smtClean="0">
                <a:solidFill>
                  <a:srgbClr val="FE8537"/>
                </a:solidFill>
                <a:latin typeface="Wingdings"/>
              </a:rPr>
            </a:br>
            <a:r>
              <a:rPr lang="en-US" sz="253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TEI and Local Gov. Initiated </a:t>
            </a:r>
            <a:br>
              <a:rPr lang="en-US" sz="3610" smtClean="0">
                <a:solidFill>
                  <a:srgbClr val="000000"/>
                </a:solidFill>
                <a:latin typeface="Century Schoolbook"/>
              </a:rPr>
            </a:b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Trainings </a:t>
            </a:r>
          </a:p>
          <a:p>
            <a:pPr indent="272811">
              <a:lnSpc>
                <a:spcPts val="4600"/>
              </a:lnSpc>
            </a:pPr>
            <a:endParaRPr lang="en-US" sz="36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0" y="3822700"/>
            <a:ext cx="6006452" cy="9941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253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MTB - MLE Region - wide </a:t>
            </a:r>
          </a:p>
          <a:p>
            <a:pPr>
              <a:lnSpc>
                <a:spcPts val="4100"/>
              </a:lnSpc>
            </a:pPr>
            <a:endParaRPr lang="en-US" sz="253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3700" y="4356100"/>
            <a:ext cx="7223131" cy="1654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Training of Teachers by National </a:t>
            </a:r>
            <a:br>
              <a:rPr lang="en-US" sz="3610" smtClean="0">
                <a:solidFill>
                  <a:srgbClr val="000000"/>
                </a:solidFill>
                <a:latin typeface="Century Schoolbook"/>
              </a:rPr>
            </a:b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Trainers with School Managers </a:t>
            </a:r>
          </a:p>
          <a:p>
            <a:pPr>
              <a:lnSpc>
                <a:spcPts val="4300"/>
              </a:lnSpc>
            </a:pPr>
            <a:endParaRPr lang="en-US" sz="36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1400" y="5537200"/>
            <a:ext cx="5421356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- 120 teachers per region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1400" y="6172200"/>
            <a:ext cx="3404778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- Summer 2011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9BD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1562100"/>
            <a:ext cx="6153929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b="1" smtClean="0">
                <a:solidFill>
                  <a:srgbClr val="000000"/>
                </a:solidFill>
                <a:latin typeface="Century Schoolbook"/>
              </a:rPr>
              <a:t>3. MATERIALS DEVELOPMENT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20800" y="2425700"/>
            <a:ext cx="7742504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18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Region initiated Write-shops (Big Books </a:t>
            </a:r>
            <a:br>
              <a:rPr lang="en-US" sz="3112" smtClean="0">
                <a:solidFill>
                  <a:srgbClr val="000000"/>
                </a:solidFill>
                <a:latin typeface="Century Schoolbook"/>
              </a:rPr>
            </a:b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and small books) </a:t>
            </a:r>
          </a:p>
          <a:p>
            <a:pPr>
              <a:lnSpc>
                <a:spcPts val="2800"/>
              </a:lnSpc>
            </a:pPr>
            <a:endParaRPr lang="en-US" sz="31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7700" y="3136900"/>
            <a:ext cx="2406108" cy="689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Bicol Region </a:t>
            </a:r>
          </a:p>
          <a:p>
            <a:pPr>
              <a:lnSpc>
                <a:spcPts val="28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17700" y="3505200"/>
            <a:ext cx="199638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4878">
              <a:lnSpc>
                <a:spcPts val="2800"/>
              </a:lnSpc>
            </a:pP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Region VI </a:t>
            </a:r>
            <a:br>
              <a:rPr lang="en-US" sz="3112" smtClean="0">
                <a:solidFill>
                  <a:srgbClr val="000000"/>
                </a:solidFill>
                <a:latin typeface="Century Schoolbook"/>
              </a:rPr>
            </a:b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Region XI </a:t>
            </a:r>
          </a:p>
          <a:p>
            <a:pPr indent="54878">
              <a:lnSpc>
                <a:spcPts val="2800"/>
              </a:lnSpc>
            </a:pPr>
            <a:endParaRPr lang="en-US" sz="31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8500" y="4216400"/>
            <a:ext cx="2584041" cy="689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Region IV - A </a:t>
            </a:r>
          </a:p>
          <a:p>
            <a:pPr>
              <a:lnSpc>
                <a:spcPts val="28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68500" y="4572000"/>
            <a:ext cx="324447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CARAGA Region </a:t>
            </a:r>
            <a:br>
              <a:rPr lang="en-US" sz="3112" smtClean="0">
                <a:solidFill>
                  <a:srgbClr val="000000"/>
                </a:solidFill>
                <a:latin typeface="Century Schoolbook"/>
              </a:rPr>
            </a:b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Region III </a:t>
            </a:r>
          </a:p>
          <a:p>
            <a:pPr>
              <a:lnSpc>
                <a:spcPts val="2800"/>
              </a:lnSpc>
            </a:pPr>
            <a:endParaRPr lang="en-US" sz="31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8500" y="5295900"/>
            <a:ext cx="1814599" cy="689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Region II </a:t>
            </a:r>
          </a:p>
          <a:p>
            <a:pPr>
              <a:lnSpc>
                <a:spcPts val="28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68500" y="5651500"/>
            <a:ext cx="675665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Region VI in partnership with TEI’s </a:t>
            </a:r>
            <a:br>
              <a:rPr lang="en-US" sz="3112" smtClean="0">
                <a:solidFill>
                  <a:srgbClr val="000000"/>
                </a:solidFill>
                <a:latin typeface="Century Schoolbook"/>
              </a:rPr>
            </a:br>
            <a:r>
              <a:rPr lang="en-US" sz="3112" smtClean="0">
                <a:solidFill>
                  <a:srgbClr val="000000"/>
                </a:solidFill>
                <a:latin typeface="Century Schoolbook"/>
              </a:rPr>
              <a:t>other regions </a:t>
            </a:r>
          </a:p>
          <a:p>
            <a:pPr>
              <a:lnSpc>
                <a:spcPts val="2800"/>
              </a:lnSpc>
            </a:pPr>
            <a:endParaRPr lang="en-US" sz="3112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1B9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4600" y="1524000"/>
            <a:ext cx="8484695" cy="25648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53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 Nation-wide initiated Write-shops on </a:t>
            </a:r>
            <a:br>
              <a:rPr lang="en-US" sz="3610" smtClean="0">
                <a:solidFill>
                  <a:srgbClr val="000000"/>
                </a:solidFill>
                <a:latin typeface="Century Schoolbook"/>
              </a:rPr>
            </a:b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Materials Development - Graded </a:t>
            </a:r>
            <a:br>
              <a:rPr lang="en-US" sz="3610" smtClean="0">
                <a:solidFill>
                  <a:srgbClr val="000000"/>
                </a:solidFill>
                <a:latin typeface="Century Schoolbook"/>
              </a:rPr>
            </a:b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Reading Big Books for 15 Languages </a:t>
            </a:r>
            <a:br>
              <a:rPr lang="en-US" sz="3610" smtClean="0">
                <a:solidFill>
                  <a:srgbClr val="000000"/>
                </a:solidFill>
                <a:latin typeface="Century Schoolbook"/>
              </a:rPr>
            </a:b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(8 + Yakan, Chavacano, </a:t>
            </a:r>
          </a:p>
          <a:p>
            <a:pPr>
              <a:lnSpc>
                <a:spcPts val="4000"/>
              </a:lnSpc>
            </a:pPr>
            <a:endParaRPr lang="en-US" sz="36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600" y="3594100"/>
            <a:ext cx="5442195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Maguindanaon, Manobo, </a:t>
            </a:r>
            <a:br>
              <a:rPr lang="en-US" sz="3610" smtClean="0">
                <a:solidFill>
                  <a:srgbClr val="000000"/>
                </a:solidFill>
                <a:latin typeface="Century Schoolbook"/>
              </a:rPr>
            </a:b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Sambal, Maranao, Tiboli </a:t>
            </a:r>
          </a:p>
          <a:p>
            <a:pPr>
              <a:lnSpc>
                <a:spcPts val="4000"/>
              </a:lnSpc>
            </a:pPr>
            <a:endParaRPr lang="en-US" sz="36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600" y="4648200"/>
            <a:ext cx="4975721" cy="19783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253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 Adapted Curriculum </a:t>
            </a:r>
            <a:r>
              <a:rPr lang="en-US" sz="2530" smtClean="0">
                <a:solidFill>
                  <a:srgbClr val="FE8537"/>
                </a:solidFill>
                <a:latin typeface="Wingdings"/>
              </a:rPr>
              <a:t/>
            </a:r>
            <a:br>
              <a:rPr lang="en-US" sz="2530" smtClean="0">
                <a:solidFill>
                  <a:srgbClr val="FE8537"/>
                </a:solidFill>
                <a:latin typeface="Wingdings"/>
              </a:rPr>
            </a:br>
            <a:r>
              <a:rPr lang="en-US" sz="253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 Lessons Exemplars </a:t>
            </a:r>
          </a:p>
          <a:p>
            <a:pPr>
              <a:lnSpc>
                <a:spcPts val="5400"/>
              </a:lnSpc>
            </a:pPr>
            <a:endParaRPr lang="en-US" sz="253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600" y="6159500"/>
            <a:ext cx="7160615" cy="9941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253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610" smtClean="0">
                <a:solidFill>
                  <a:srgbClr val="000000"/>
                </a:solidFill>
                <a:latin typeface="Century Schoolbook"/>
              </a:rPr>
              <a:t> Primer lesson for 15 languages </a:t>
            </a:r>
          </a:p>
          <a:p>
            <a:pPr>
              <a:lnSpc>
                <a:spcPts val="4100"/>
              </a:lnSpc>
            </a:pPr>
            <a:endParaRPr lang="en-US" sz="2530">
              <a:solidFill>
                <a:srgbClr val="FE8537"/>
              </a:solidFill>
              <a:latin typeface="Wingdings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ACF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DBD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2400" y="533400"/>
            <a:ext cx="4395434" cy="1239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93700" algn="l"/>
              </a:tabLst>
              <a:defRPr/>
            </a:pP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4. P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RE</a:t>
            </a: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-S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ERVICE</a:t>
            </a: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 T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EACHER </a:t>
            </a: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/>
            </a:r>
            <a:br>
              <a:rPr lang="en-US" sz="2710" b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	E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DUCATION </a:t>
            </a:r>
          </a:p>
          <a:p>
            <a:pPr marL="0" marR="0" lvl="0" indent="0" defTabSz="91440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93700" algn="l"/>
              </a:tabLst>
              <a:defRPr/>
            </a:pPr>
            <a:endParaRPr lang="en-US" sz="27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600" y="1549400"/>
            <a:ext cx="3956211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97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Partnership with ….. </a:t>
            </a:r>
          </a:p>
          <a:p>
            <a:pPr>
              <a:lnSpc>
                <a:spcPts val="32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300" y="2044700"/>
            <a:ext cx="6968254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a.  Philippine Normal University, Manila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6700" y="2552700"/>
            <a:ext cx="6807954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b.  University of the Philippines, Manila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1300" y="3048000"/>
            <a:ext cx="6545061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c.  West Visayas University, Iloilo City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6700" y="3556000"/>
            <a:ext cx="8261877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812" smtClean="0">
                <a:solidFill>
                  <a:srgbClr val="000000"/>
                </a:solidFill>
                <a:latin typeface="Century Schoolbook"/>
              </a:rPr>
              <a:t>d.  Ateneo de Zamboanga Univ., Zamboanga City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11300" y="4038600"/>
            <a:ext cx="7938712" cy="12767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46">
              <a:lnSpc>
                <a:spcPts val="34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e.  Western Mindanao State Univ., Zamboanga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City </a:t>
            </a:r>
          </a:p>
          <a:p>
            <a:pPr indent="22846">
              <a:lnSpc>
                <a:spcPts val="34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6700" y="4991100"/>
            <a:ext cx="5541582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f.  Bicol University, Legaspi City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12900" y="5486400"/>
            <a:ext cx="7894790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 Summer Training for the Teacher Education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Institution (TEI) CHED Conference room, </a:t>
            </a:r>
            <a:br>
              <a:rPr lang="en-US" sz="28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812" smtClean="0">
                <a:solidFill>
                  <a:srgbClr val="000000"/>
                </a:solidFill>
                <a:latin typeface="Century Schoolbook"/>
              </a:rPr>
              <a:t>April 4 - 15, 2011 </a:t>
            </a:r>
          </a:p>
          <a:p>
            <a:pPr>
              <a:lnSpc>
                <a:spcPts val="3300"/>
              </a:lnSpc>
            </a:pPr>
            <a:endParaRPr lang="en-US" sz="2812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6D2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712829" cy="1239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5. P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OLICY</a:t>
            </a: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 D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EVELOPMENT</a:t>
            </a: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 &amp; </a:t>
            </a:r>
            <a:br>
              <a:rPr lang="en-US" sz="2710" b="1" smtClean="0">
                <a:solidFill>
                  <a:srgbClr val="000000"/>
                </a:solidFill>
                <a:latin typeface="Century Schoolbook"/>
              </a:rPr>
            </a:b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R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ESOURCE</a:t>
            </a:r>
            <a:r>
              <a:rPr lang="en-US" sz="2710" b="1" smtClean="0">
                <a:solidFill>
                  <a:srgbClr val="000000"/>
                </a:solidFill>
                <a:latin typeface="Century Schoolbook"/>
              </a:rPr>
              <a:t> M</a:t>
            </a:r>
            <a:r>
              <a:rPr lang="en-US" sz="2170" b="1" smtClean="0">
                <a:solidFill>
                  <a:srgbClr val="000000"/>
                </a:solidFill>
                <a:latin typeface="Century Schoolbook"/>
              </a:rPr>
              <a:t>OBILIZATION </a:t>
            </a:r>
          </a:p>
          <a:p>
            <a:pPr>
              <a:lnSpc>
                <a:spcPts val="3300"/>
              </a:lnSpc>
            </a:pPr>
            <a:endParaRPr lang="en-US" sz="27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2019300"/>
            <a:ext cx="7925246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5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212" smtClean="0">
                <a:solidFill>
                  <a:srgbClr val="000000"/>
                </a:solidFill>
                <a:latin typeface="Century Schoolbook"/>
              </a:rPr>
              <a:t> DepEd Order 60 s. 2008 (Addendum to DepEd Order 36 s. </a:t>
            </a:r>
            <a:br>
              <a:rPr lang="en-US" sz="22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212" smtClean="0">
                <a:solidFill>
                  <a:srgbClr val="000000"/>
                </a:solidFill>
                <a:latin typeface="Century Schoolbook"/>
              </a:rPr>
              <a:t>2006) </a:t>
            </a:r>
          </a:p>
          <a:p>
            <a:pPr>
              <a:lnSpc>
                <a:spcPts val="2100"/>
              </a:lnSpc>
            </a:pPr>
            <a:endParaRPr lang="en-US" sz="22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800" y="2628900"/>
            <a:ext cx="7663958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5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212" smtClean="0">
                <a:solidFill>
                  <a:srgbClr val="000000"/>
                </a:solidFill>
                <a:latin typeface="Century Schoolbook"/>
              </a:rPr>
              <a:t> Issuance of Dept of Order 74 s. 2009- “Institutionalizing </a:t>
            </a:r>
            <a:br>
              <a:rPr lang="en-US" sz="2212" smtClean="0">
                <a:solidFill>
                  <a:srgbClr val="000000"/>
                </a:solidFill>
                <a:latin typeface="Century Schoolbook"/>
              </a:rPr>
            </a:br>
            <a:r>
              <a:rPr lang="en-US" sz="2212" smtClean="0">
                <a:solidFill>
                  <a:srgbClr val="000000"/>
                </a:solidFill>
                <a:latin typeface="Century Schoolbook"/>
              </a:rPr>
              <a:t>Mother Tongue Based Multilingual Education” </a:t>
            </a:r>
          </a:p>
          <a:p>
            <a:pPr>
              <a:lnSpc>
                <a:spcPts val="2100"/>
              </a:lnSpc>
            </a:pPr>
            <a:endParaRPr lang="en-US" sz="22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800" y="3200400"/>
            <a:ext cx="4116512" cy="6064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55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212" smtClean="0">
                <a:solidFill>
                  <a:srgbClr val="000000"/>
                </a:solidFill>
                <a:latin typeface="Century Schoolbook"/>
              </a:rPr>
              <a:t> MLE Country Strategic Plan </a:t>
            </a:r>
          </a:p>
          <a:p>
            <a:pPr>
              <a:lnSpc>
                <a:spcPts val="2500"/>
              </a:lnSpc>
            </a:pPr>
            <a:endParaRPr lang="en-US" sz="1552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0800" y="3543300"/>
            <a:ext cx="2115964" cy="6064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55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212" smtClean="0">
                <a:solidFill>
                  <a:srgbClr val="000000"/>
                </a:solidFill>
                <a:latin typeface="Century Schoolbook"/>
              </a:rPr>
              <a:t> Local Policies </a:t>
            </a:r>
          </a:p>
          <a:p>
            <a:pPr>
              <a:lnSpc>
                <a:spcPts val="2500"/>
              </a:lnSpc>
            </a:pPr>
            <a:endParaRPr lang="en-US" sz="1552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600" y="3886200"/>
            <a:ext cx="2425344" cy="6219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12" smtClean="0">
                <a:solidFill>
                  <a:srgbClr val="000000"/>
                </a:solidFill>
                <a:latin typeface="Century Schoolbook"/>
              </a:rPr>
              <a:t>MLE Resolutions: </a:t>
            </a:r>
          </a:p>
          <a:p>
            <a:pPr>
              <a:lnSpc>
                <a:spcPts val="25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89100" y="4203700"/>
            <a:ext cx="3786293" cy="858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528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  Pangasinan Provincial Board </a:t>
            </a:r>
            <a:r>
              <a:rPr lang="en-US" sz="1528" smtClean="0">
                <a:solidFill>
                  <a:srgbClr val="FE8537"/>
                </a:solidFill>
                <a:latin typeface="Wingdings 2"/>
              </a:rPr>
              <a:t/>
            </a:r>
            <a:br>
              <a:rPr lang="en-US" sz="1528" smtClean="0">
                <a:solidFill>
                  <a:srgbClr val="FE8537"/>
                </a:solidFill>
                <a:latin typeface="Wingdings 2"/>
              </a:rPr>
            </a:br>
            <a:r>
              <a:rPr lang="en-US" sz="1528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  Region 2 -RDC </a:t>
            </a:r>
          </a:p>
          <a:p>
            <a:pPr>
              <a:lnSpc>
                <a:spcPts val="2300"/>
              </a:lnSpc>
            </a:pPr>
            <a:endParaRPr lang="en-US" sz="1528">
              <a:solidFill>
                <a:srgbClr val="FE8537"/>
              </a:solidFill>
              <a:latin typeface="Wingdings 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9100" y="4800600"/>
            <a:ext cx="3371116" cy="5407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528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  Naga City MLE resolution </a:t>
            </a:r>
          </a:p>
          <a:p>
            <a:pPr>
              <a:lnSpc>
                <a:spcPts val="2200"/>
              </a:lnSpc>
            </a:pPr>
            <a:endParaRPr lang="en-US" sz="1528">
              <a:solidFill>
                <a:srgbClr val="FE8537"/>
              </a:solidFill>
              <a:latin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9100" y="5080000"/>
            <a:ext cx="4135748" cy="858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528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  Ilocos Norte provincial resolution </a:t>
            </a:r>
            <a:r>
              <a:rPr lang="en-US" sz="1528" smtClean="0">
                <a:solidFill>
                  <a:srgbClr val="FE8537"/>
                </a:solidFill>
                <a:latin typeface="Wingdings 2"/>
              </a:rPr>
              <a:t/>
            </a:r>
            <a:br>
              <a:rPr lang="en-US" sz="1528" smtClean="0">
                <a:solidFill>
                  <a:srgbClr val="FE8537"/>
                </a:solidFill>
                <a:latin typeface="Wingdings 2"/>
              </a:rPr>
            </a:br>
            <a:r>
              <a:rPr lang="en-US" sz="1528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  La Union </a:t>
            </a:r>
          </a:p>
          <a:p>
            <a:pPr>
              <a:lnSpc>
                <a:spcPts val="2300"/>
              </a:lnSpc>
            </a:pPr>
            <a:endParaRPr lang="en-US" sz="1528">
              <a:solidFill>
                <a:srgbClr val="FE8537"/>
              </a:solidFill>
              <a:latin typeface="Wingdings 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9100" y="5664200"/>
            <a:ext cx="960199" cy="5407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528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  Cebu </a:t>
            </a:r>
          </a:p>
          <a:p>
            <a:pPr>
              <a:lnSpc>
                <a:spcPts val="2200"/>
              </a:lnSpc>
            </a:pPr>
            <a:endParaRPr lang="en-US" sz="1528">
              <a:solidFill>
                <a:srgbClr val="FE8537"/>
              </a:solidFill>
              <a:latin typeface="Wingdings 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9100" y="5956300"/>
            <a:ext cx="4070025" cy="5407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528" smtClean="0">
                <a:solidFill>
                  <a:srgbClr val="FE8537"/>
                </a:solidFill>
                <a:latin typeface="Wingdings 2"/>
              </a:rPr>
              <a:t>y</a:t>
            </a: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  In support of the Gunigundo Bill </a:t>
            </a:r>
          </a:p>
          <a:p>
            <a:pPr>
              <a:lnSpc>
                <a:spcPts val="2200"/>
              </a:lnSpc>
            </a:pPr>
            <a:endParaRPr lang="en-US" sz="1528">
              <a:solidFill>
                <a:srgbClr val="FE8537"/>
              </a:solidFill>
              <a:latin typeface="Wingdings 2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277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0" y="660400"/>
            <a:ext cx="3629199" cy="10012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610" b="1" smtClean="0">
                <a:solidFill>
                  <a:srgbClr val="000000"/>
                </a:solidFill>
                <a:latin typeface="Century Schoolbook"/>
              </a:rPr>
              <a:t>6. A</a:t>
            </a:r>
            <a:r>
              <a:rPr lang="en-US" sz="2890" b="1" smtClean="0">
                <a:solidFill>
                  <a:srgbClr val="000000"/>
                </a:solidFill>
                <a:latin typeface="Century Schoolbook"/>
              </a:rPr>
              <a:t>SSESSMENT</a:t>
            </a:r>
            <a:r>
              <a:rPr lang="en-US" sz="3610" b="1" smtClean="0">
                <a:solidFill>
                  <a:srgbClr val="000000"/>
                </a:solidFill>
                <a:latin typeface="Century Schoolbook"/>
              </a:rPr>
              <a:t>, </a:t>
            </a:r>
          </a:p>
          <a:p>
            <a:pPr>
              <a:lnSpc>
                <a:spcPts val="4100"/>
              </a:lnSpc>
            </a:pPr>
            <a:endParaRPr lang="en-US" sz="289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0" y="1295400"/>
            <a:ext cx="6965048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610" b="1" smtClean="0">
                <a:solidFill>
                  <a:srgbClr val="000000"/>
                </a:solidFill>
                <a:latin typeface="Century Schoolbook"/>
              </a:rPr>
              <a:t>M</a:t>
            </a:r>
            <a:r>
              <a:rPr lang="en-US" sz="2890" b="1" smtClean="0">
                <a:solidFill>
                  <a:srgbClr val="000000"/>
                </a:solidFill>
                <a:latin typeface="Century Schoolbook"/>
              </a:rPr>
              <a:t>ONITORING AND</a:t>
            </a:r>
            <a:r>
              <a:rPr lang="en-US" sz="3610" b="1" smtClean="0">
                <a:solidFill>
                  <a:srgbClr val="000000"/>
                </a:solidFill>
                <a:latin typeface="Century Schoolbook"/>
              </a:rPr>
              <a:t> E</a:t>
            </a:r>
            <a:r>
              <a:rPr lang="en-US" sz="2890" b="1" smtClean="0">
                <a:solidFill>
                  <a:srgbClr val="000000"/>
                </a:solidFill>
                <a:latin typeface="Century Schoolbook"/>
              </a:rPr>
              <a:t>VALUATION </a:t>
            </a:r>
          </a:p>
          <a:p>
            <a:pPr>
              <a:lnSpc>
                <a:spcPts val="3400"/>
              </a:lnSpc>
            </a:pPr>
            <a:endParaRPr lang="en-US" sz="36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800" y="2006600"/>
            <a:ext cx="6113853" cy="8960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DepEd - National Educational </a:t>
            </a:r>
          </a:p>
          <a:p>
            <a:pPr>
              <a:lnSpc>
                <a:spcPts val="3700"/>
              </a:lnSpc>
            </a:pPr>
            <a:endParaRPr lang="en-US" sz="2248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500" y="2489200"/>
            <a:ext cx="5650586" cy="8912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Testing and Research Center </a:t>
            </a:r>
          </a:p>
          <a:p>
            <a:pPr>
              <a:lnSpc>
                <a:spcPts val="37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7500" y="2971800"/>
            <a:ext cx="6807954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(NETRC) - Evaluation instruments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written in 8 major languages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800" y="3975100"/>
            <a:ext cx="6705362" cy="20603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M &amp; E tool being crafted by TWG </a:t>
            </a:r>
            <a:r>
              <a:rPr lang="en-US" sz="2248" smtClean="0">
                <a:solidFill>
                  <a:srgbClr val="FE8537"/>
                </a:solidFill>
                <a:latin typeface="Wingdings"/>
              </a:rPr>
              <a:t/>
            </a:r>
            <a:br>
              <a:rPr lang="en-US" sz="2248" smtClean="0">
                <a:solidFill>
                  <a:srgbClr val="FE8537"/>
                </a:solidFill>
                <a:latin typeface="Wingdings"/>
              </a:rPr>
            </a:br>
            <a:r>
              <a:rPr lang="en-US" sz="2248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Research on MTB-MLE being </a:t>
            </a:r>
            <a:br>
              <a:rPr lang="en-US" sz="3208" smtClean="0">
                <a:solidFill>
                  <a:srgbClr val="000000"/>
                </a:solidFill>
                <a:latin typeface="Century Schoolbook"/>
              </a:rPr>
            </a:b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prepared </a:t>
            </a:r>
          </a:p>
          <a:p>
            <a:pPr>
              <a:lnSpc>
                <a:spcPts val="4100"/>
              </a:lnSpc>
            </a:pPr>
            <a:endParaRPr lang="en-US" sz="3208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0800" y="5651500"/>
            <a:ext cx="4058803" cy="8960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208" smtClean="0">
                <a:solidFill>
                  <a:srgbClr val="000000"/>
                </a:solidFill>
                <a:latin typeface="Century Schoolbook"/>
              </a:rPr>
              <a:t>Language Mapping </a:t>
            </a:r>
          </a:p>
          <a:p>
            <a:pPr>
              <a:lnSpc>
                <a:spcPts val="3700"/>
              </a:lnSpc>
            </a:pPr>
            <a:endParaRPr lang="en-US" sz="2248">
              <a:solidFill>
                <a:srgbClr val="FE8537"/>
              </a:solidFill>
              <a:latin typeface="Wingding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E16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7200" y="546100"/>
            <a:ext cx="4020331" cy="19909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4408" smtClean="0">
                <a:solidFill>
                  <a:srgbClr val="575F6C"/>
                </a:solidFill>
                <a:latin typeface="Century Schoolbook"/>
              </a:rPr>
              <a:t>M</a:t>
            </a:r>
            <a:r>
              <a:rPr lang="en-US" sz="3532" smtClean="0">
                <a:solidFill>
                  <a:srgbClr val="575F6C"/>
                </a:solidFill>
                <a:latin typeface="Century Schoolbook"/>
              </a:rPr>
              <a:t>ULTILINGUAL </a:t>
            </a:r>
            <a:r>
              <a:rPr lang="en-US" sz="4408" smtClean="0">
                <a:solidFill>
                  <a:srgbClr val="575F6C"/>
                </a:solidFill>
                <a:latin typeface="Century Schoolbook"/>
              </a:rPr>
              <a:t/>
            </a:r>
            <a:br>
              <a:rPr lang="en-US" sz="4408" smtClean="0">
                <a:solidFill>
                  <a:srgbClr val="575F6C"/>
                </a:solidFill>
                <a:latin typeface="Century Schoolbook"/>
              </a:rPr>
            </a:br>
            <a:r>
              <a:rPr lang="en-US" sz="4408" smtClean="0">
                <a:solidFill>
                  <a:srgbClr val="575F6C"/>
                </a:solidFill>
                <a:latin typeface="Century Schoolbook"/>
              </a:rPr>
              <a:t>E</a:t>
            </a:r>
            <a:r>
              <a:rPr lang="en-US" sz="3532" smtClean="0">
                <a:solidFill>
                  <a:srgbClr val="575F6C"/>
                </a:solidFill>
                <a:latin typeface="Century Schoolbook"/>
              </a:rPr>
              <a:t>DUCATION </a:t>
            </a:r>
          </a:p>
          <a:p>
            <a:pPr>
              <a:lnSpc>
                <a:spcPts val="5300"/>
              </a:lnSpc>
            </a:pPr>
            <a:endParaRPr lang="en-US" sz="4408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000" y="2120900"/>
            <a:ext cx="6450484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97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812" smtClean="0">
                <a:solidFill>
                  <a:srgbClr val="000000"/>
                </a:solidFill>
                <a:latin typeface="Comic Sans MS"/>
              </a:rPr>
              <a:t> is a structured program of language </a:t>
            </a:r>
            <a:br>
              <a:rPr lang="en-US" sz="2812" smtClean="0">
                <a:solidFill>
                  <a:srgbClr val="000000"/>
                </a:solidFill>
                <a:latin typeface="Comic Sans MS"/>
              </a:rPr>
            </a:br>
            <a:r>
              <a:rPr lang="en-US" sz="2812" smtClean="0">
                <a:solidFill>
                  <a:srgbClr val="000000"/>
                </a:solidFill>
                <a:latin typeface="Comic Sans MS"/>
              </a:rPr>
              <a:t>learning and cognitive development </a:t>
            </a:r>
            <a:br>
              <a:rPr lang="en-US" sz="2812" smtClean="0">
                <a:solidFill>
                  <a:srgbClr val="000000"/>
                </a:solidFill>
                <a:latin typeface="Comic Sans MS"/>
              </a:rPr>
            </a:br>
            <a:r>
              <a:rPr lang="en-US" sz="2812" smtClean="0">
                <a:solidFill>
                  <a:srgbClr val="000000"/>
                </a:solidFill>
                <a:latin typeface="Comic Sans MS"/>
              </a:rPr>
              <a:t>providing </a:t>
            </a:r>
          </a:p>
          <a:p>
            <a:pPr>
              <a:lnSpc>
                <a:spcPts val="3000"/>
              </a:lnSpc>
            </a:pPr>
            <a:endParaRPr lang="en-US" sz="2812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6300" y="3327400"/>
            <a:ext cx="6960239" cy="12824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6700" algn="l"/>
              </a:tabLst>
              <a:defRPr/>
            </a:pPr>
            <a:r>
              <a:rPr lang="en-US" sz="1690" smtClean="0">
                <a:solidFill>
                  <a:srgbClr val="575F6C"/>
                </a:solidFill>
                <a:latin typeface="Wingdings"/>
              </a:rPr>
              <a:t>{</a:t>
            </a:r>
            <a:r>
              <a:rPr lang="en-US" sz="2110" smtClean="0">
                <a:solidFill>
                  <a:srgbClr val="000000"/>
                </a:solidFill>
                <a:latin typeface="Comic Sans MS"/>
              </a:rPr>
              <a:t> a strong educational foundation in the first language </a:t>
            </a:r>
            <a:r>
              <a:rPr lang="en-US" sz="1690" smtClean="0">
                <a:solidFill>
                  <a:srgbClr val="575F6C"/>
                </a:solidFill>
                <a:latin typeface="Wingdings"/>
              </a:rPr>
              <a:t/>
            </a:r>
            <a:br>
              <a:rPr lang="en-US" sz="1690" smtClean="0">
                <a:solidFill>
                  <a:srgbClr val="575F6C"/>
                </a:solidFill>
                <a:latin typeface="Wingdings"/>
              </a:rPr>
            </a:br>
            <a:r>
              <a:rPr lang="en-US" sz="1690" smtClean="0">
                <a:solidFill>
                  <a:srgbClr val="575F6C"/>
                </a:solidFill>
                <a:latin typeface="Wingdings"/>
              </a:rPr>
              <a:t>{</a:t>
            </a:r>
            <a:r>
              <a:rPr lang="en-US" sz="2110" smtClean="0">
                <a:solidFill>
                  <a:srgbClr val="000000"/>
                </a:solidFill>
                <a:latin typeface="Comic Sans MS"/>
              </a:rPr>
              <a:t> successful bridging to one or more additional </a:t>
            </a:r>
            <a:br>
              <a:rPr lang="en-US" sz="2110" smtClean="0">
                <a:solidFill>
                  <a:srgbClr val="000000"/>
                </a:solidFill>
                <a:latin typeface="Comic Sans MS"/>
              </a:rPr>
            </a:br>
            <a:r>
              <a:rPr lang="en-US" sz="2110" smtClean="0">
                <a:solidFill>
                  <a:srgbClr val="000000"/>
                </a:solidFill>
                <a:latin typeface="Comic Sans MS"/>
              </a:rPr>
              <a:t>	languages </a:t>
            </a:r>
          </a:p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6700" algn="l"/>
              </a:tabLst>
              <a:defRPr/>
            </a:pPr>
            <a:endParaRPr lang="en-US" sz="211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300" y="4381500"/>
            <a:ext cx="6739024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6700" algn="l"/>
              </a:tabLst>
              <a:defRPr/>
            </a:pPr>
            <a:r>
              <a:rPr lang="en-US" sz="1690" smtClean="0">
                <a:solidFill>
                  <a:srgbClr val="575F6C"/>
                </a:solidFill>
                <a:latin typeface="Wingdings"/>
              </a:rPr>
              <a:t>{</a:t>
            </a:r>
            <a:r>
              <a:rPr lang="en-US" sz="2110" smtClean="0">
                <a:solidFill>
                  <a:srgbClr val="000000"/>
                </a:solidFill>
                <a:latin typeface="Comic Sans MS"/>
              </a:rPr>
              <a:t> enabling the use of both/all languages for life-long </a:t>
            </a:r>
            <a:br>
              <a:rPr lang="en-US" sz="2110" smtClean="0">
                <a:solidFill>
                  <a:srgbClr val="000000"/>
                </a:solidFill>
                <a:latin typeface="Comic Sans MS"/>
              </a:rPr>
            </a:br>
            <a:r>
              <a:rPr lang="en-US" sz="2110" smtClean="0">
                <a:solidFill>
                  <a:srgbClr val="000000"/>
                </a:solidFill>
                <a:latin typeface="Comic Sans MS"/>
              </a:rPr>
              <a:t>	learning </a:t>
            </a:r>
          </a:p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6700" algn="l"/>
              </a:tabLst>
              <a:defRPr/>
            </a:pPr>
            <a:endParaRPr lang="en-US" sz="211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000" y="5016500"/>
            <a:ext cx="5892639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97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812" smtClean="0">
                <a:solidFill>
                  <a:srgbClr val="000000"/>
                </a:solidFill>
                <a:latin typeface="Comic Sans MS"/>
              </a:rPr>
              <a:t> is based in the child’s own known </a:t>
            </a:r>
            <a:br>
              <a:rPr lang="en-US" sz="2812" smtClean="0">
                <a:solidFill>
                  <a:srgbClr val="000000"/>
                </a:solidFill>
                <a:latin typeface="Comic Sans MS"/>
              </a:rPr>
            </a:br>
            <a:r>
              <a:rPr lang="en-US" sz="2812" smtClean="0">
                <a:solidFill>
                  <a:srgbClr val="000000"/>
                </a:solidFill>
                <a:latin typeface="Comic Sans MS"/>
              </a:rPr>
              <a:t>environment and bridges to the </a:t>
            </a:r>
          </a:p>
          <a:p>
            <a:pPr>
              <a:lnSpc>
                <a:spcPts val="3000"/>
              </a:lnSpc>
            </a:pPr>
            <a:endParaRPr lang="en-US" sz="2812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600" y="5842000"/>
            <a:ext cx="561852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000000"/>
                </a:solidFill>
                <a:latin typeface="Comic Sans MS"/>
              </a:rPr>
              <a:t>wider world. “Known to Unknown” </a:t>
            </a:r>
          </a:p>
          <a:p>
            <a:pPr>
              <a:lnSpc>
                <a:spcPts val="3200"/>
              </a:lnSpc>
            </a:pPr>
            <a:endParaRPr lang="en-US" sz="2812"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AE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3100" y="1562100"/>
            <a:ext cx="2085507" cy="23275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100"/>
              </a:lnSpc>
            </a:pPr>
            <a:r>
              <a:rPr lang="en-US" sz="8812" b="1" smtClean="0">
                <a:solidFill>
                  <a:srgbClr val="000000"/>
                </a:solidFill>
                <a:latin typeface="Berlin Sans FB Demi"/>
              </a:rPr>
              <a:t>The </a:t>
            </a:r>
          </a:p>
          <a:p>
            <a:pPr>
              <a:lnSpc>
                <a:spcPts val="10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17800" y="2870200"/>
            <a:ext cx="5652188" cy="40395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500"/>
              </a:lnSpc>
            </a:pPr>
            <a:r>
              <a:rPr lang="en-US" sz="8812" b="1" smtClean="0">
                <a:solidFill>
                  <a:srgbClr val="000000"/>
                </a:solidFill>
                <a:latin typeface="Berlin Sans FB Demi"/>
              </a:rPr>
              <a:t>BRIDGING </a:t>
            </a:r>
            <a:br>
              <a:rPr lang="en-US" sz="8812" b="1" smtClean="0">
                <a:solidFill>
                  <a:srgbClr val="000000"/>
                </a:solidFill>
                <a:latin typeface="Berlin Sans FB Demi"/>
              </a:rPr>
            </a:br>
            <a:r>
              <a:rPr lang="en-US" sz="8812" b="1" smtClean="0">
                <a:solidFill>
                  <a:srgbClr val="000000"/>
                </a:solidFill>
                <a:latin typeface="Berlin Sans FB Demi"/>
              </a:rPr>
              <a:t>Process </a:t>
            </a:r>
          </a:p>
          <a:p>
            <a:pPr>
              <a:lnSpc>
                <a:spcPts val="10500"/>
              </a:lnSpc>
            </a:pPr>
            <a:endParaRPr lang="en-US" sz="8812" b="1">
              <a:solidFill>
                <a:srgbClr val="000000"/>
              </a:solidFill>
              <a:latin typeface="Berlin Sans FB Demi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DDE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200" y="1333500"/>
            <a:ext cx="8710718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3010" b="1" smtClean="0">
                <a:solidFill>
                  <a:srgbClr val="575F6C"/>
                </a:solidFill>
                <a:latin typeface="Century Schoolbook"/>
              </a:rPr>
              <a:t>S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EQUENCING</a:t>
            </a:r>
            <a:r>
              <a:rPr lang="en-US" sz="3010" b="1" smtClean="0">
                <a:solidFill>
                  <a:srgbClr val="575F6C"/>
                </a:solidFill>
                <a:latin typeface="Century Schoolbook"/>
              </a:rPr>
              <a:t> L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EARNING THROUGH</a:t>
            </a:r>
            <a:r>
              <a:rPr lang="en-US" sz="3010" b="1" smtClean="0">
                <a:solidFill>
                  <a:srgbClr val="575F6C"/>
                </a:solidFill>
                <a:latin typeface="Century Schoolbook"/>
              </a:rPr>
              <a:t> L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ANGUAGES </a:t>
            </a:r>
          </a:p>
          <a:p>
            <a:pPr>
              <a:lnSpc>
                <a:spcPts val="2900"/>
              </a:lnSpc>
            </a:pPr>
            <a:endParaRPr lang="en-US" sz="3010" b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400" y="2070100"/>
            <a:ext cx="6203621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Kindergarten: Building of Foundation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1400" y="2501900"/>
            <a:ext cx="7163821" cy="1089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Build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oral L1 through activities, stories, songs,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poems, rhymes, games, etc.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1400" y="3314700"/>
            <a:ext cx="595195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Introduce 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pre-reading activities in L1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including numeracy </a:t>
            </a:r>
          </a:p>
          <a:p>
            <a:pPr>
              <a:lnSpc>
                <a:spcPts val="28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1400" y="4114800"/>
            <a:ext cx="7098097" cy="14612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Build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social development and love for learning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and reading by listening and engaging in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stories read aloud.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399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00" y="1041400"/>
            <a:ext cx="6144311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10" b="1" smtClean="0">
                <a:solidFill>
                  <a:srgbClr val="575F6C"/>
                </a:solidFill>
                <a:latin typeface="Century Schoolbook"/>
              </a:rPr>
              <a:t>G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RADE</a:t>
            </a:r>
            <a:r>
              <a:rPr lang="en-US" sz="3010" b="1" smtClean="0">
                <a:solidFill>
                  <a:srgbClr val="575F6C"/>
                </a:solidFill>
                <a:latin typeface="Century Schoolbook"/>
              </a:rPr>
              <a:t> I - F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OUNDATION</a:t>
            </a:r>
            <a:r>
              <a:rPr lang="en-US" sz="3010" b="1" smtClean="0">
                <a:solidFill>
                  <a:srgbClr val="575F6C"/>
                </a:solidFill>
                <a:latin typeface="Century Schoolbook"/>
              </a:rPr>
              <a:t> S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ETTING </a:t>
            </a:r>
          </a:p>
          <a:p>
            <a:pPr>
              <a:lnSpc>
                <a:spcPts val="3000"/>
              </a:lnSpc>
            </a:pPr>
            <a:endParaRPr lang="en-US" sz="3010" b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5200" y="1600200"/>
            <a:ext cx="7072449" cy="14612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Build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children’s fluency and confidence in oral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L1 by using the L1 and MOI in all subjects in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activity -based lessons.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200" y="2781300"/>
            <a:ext cx="658674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Build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knowledge by using L1 as MOI in all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subjects. (Assessment in L1) </a:t>
            </a:r>
          </a:p>
          <a:p>
            <a:pPr>
              <a:lnSpc>
                <a:spcPts val="28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5200" y="3594100"/>
            <a:ext cx="5748369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Introduce 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reading and writing in L1 </a:t>
            </a:r>
          </a:p>
          <a:p>
            <a:pPr>
              <a:lnSpc>
                <a:spcPts val="2700"/>
              </a:lnSpc>
            </a:pPr>
            <a:endParaRPr lang="en-US" sz="24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200" y="4038600"/>
            <a:ext cx="620843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Introduce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oral Filipino focusing only on </a:t>
            </a:r>
          </a:p>
          <a:p>
            <a:pPr>
              <a:lnSpc>
                <a:spcPts val="2700"/>
              </a:lnSpc>
            </a:pPr>
            <a:endParaRPr lang="en-US" sz="24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1900" y="4394200"/>
            <a:ext cx="6905737" cy="1089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listening and speaking activities to develop oral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competence (Assess orally)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5200" y="5219700"/>
            <a:ext cx="6195607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Introduce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oral English focusing only on </a:t>
            </a:r>
          </a:p>
          <a:p>
            <a:pPr>
              <a:lnSpc>
                <a:spcPts val="2700"/>
              </a:lnSpc>
            </a:pPr>
            <a:endParaRPr lang="en-US" sz="24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1900" y="5562600"/>
            <a:ext cx="6905737" cy="1089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listening and speaking activities to develop oral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competence. (Assess orally)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B96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200" y="1016000"/>
            <a:ext cx="7679988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710" b="1" smtClean="0">
                <a:solidFill>
                  <a:srgbClr val="575F6C"/>
                </a:solidFill>
                <a:latin typeface="Century Schoolbook"/>
              </a:rPr>
              <a:t>G</a:t>
            </a:r>
            <a:r>
              <a:rPr lang="en-US" sz="2170" b="1" smtClean="0">
                <a:solidFill>
                  <a:srgbClr val="575F6C"/>
                </a:solidFill>
                <a:latin typeface="Century Schoolbook"/>
              </a:rPr>
              <a:t>RADE</a:t>
            </a:r>
            <a:r>
              <a:rPr lang="en-US" sz="2710" b="1" smtClean="0">
                <a:solidFill>
                  <a:srgbClr val="575F6C"/>
                </a:solidFill>
                <a:latin typeface="Century Schoolbook"/>
              </a:rPr>
              <a:t> II: S</a:t>
            </a:r>
            <a:r>
              <a:rPr lang="en-US" sz="2170" b="1" smtClean="0">
                <a:solidFill>
                  <a:srgbClr val="575F6C"/>
                </a:solidFill>
                <a:latin typeface="Century Schoolbook"/>
              </a:rPr>
              <a:t>TRENGTHENING THE</a:t>
            </a:r>
            <a:r>
              <a:rPr lang="en-US" sz="2710" b="1" smtClean="0">
                <a:solidFill>
                  <a:srgbClr val="575F6C"/>
                </a:solidFill>
                <a:latin typeface="Century Schoolbook"/>
              </a:rPr>
              <a:t> F</a:t>
            </a:r>
            <a:r>
              <a:rPr lang="en-US" sz="2170" b="1" smtClean="0">
                <a:solidFill>
                  <a:srgbClr val="575F6C"/>
                </a:solidFill>
                <a:latin typeface="Century Schoolbook"/>
              </a:rPr>
              <a:t>OUNDATION </a:t>
            </a:r>
          </a:p>
          <a:p>
            <a:pPr>
              <a:lnSpc>
                <a:spcPts val="2600"/>
              </a:lnSpc>
            </a:pPr>
            <a:endParaRPr lang="en-US" sz="2710" b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5200" y="1765300"/>
            <a:ext cx="4150175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Continue 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to build oral L1 </a:t>
            </a:r>
          </a:p>
          <a:p>
            <a:pPr>
              <a:lnSpc>
                <a:spcPts val="2700"/>
              </a:lnSpc>
            </a:pPr>
            <a:endParaRPr lang="en-US" sz="24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200" y="2209800"/>
            <a:ext cx="4873129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Continue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building L1 Literacy </a:t>
            </a:r>
          </a:p>
          <a:p>
            <a:pPr>
              <a:lnSpc>
                <a:spcPts val="2700"/>
              </a:lnSpc>
            </a:pPr>
            <a:endParaRPr lang="en-US" sz="2410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5200" y="2641600"/>
            <a:ext cx="7535717" cy="1089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Continue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to develop oral Filipino and English for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communicative competence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200" y="3441700"/>
            <a:ext cx="6335068" cy="1089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Introduce 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Literacy in Filipino (Assess in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Filipino)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200" y="4254500"/>
            <a:ext cx="7218323" cy="14612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Introduce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English Literacy in second semester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allowing time to develop Filipino Literacy (Assess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in English at the end of the year.)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22C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0800" y="1130300"/>
            <a:ext cx="8013412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3010" b="1" smtClean="0">
                <a:solidFill>
                  <a:srgbClr val="575F6C"/>
                </a:solidFill>
                <a:latin typeface="Century Schoolbook"/>
              </a:rPr>
              <a:t>G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RADE</a:t>
            </a:r>
            <a:r>
              <a:rPr lang="en-US" sz="3010" b="1" smtClean="0">
                <a:solidFill>
                  <a:srgbClr val="575F6C"/>
                </a:solidFill>
                <a:latin typeface="Century Schoolbook"/>
              </a:rPr>
              <a:t> III: B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UILDING ON THE</a:t>
            </a:r>
            <a:r>
              <a:rPr lang="en-US" sz="3010" b="1" smtClean="0">
                <a:solidFill>
                  <a:srgbClr val="575F6C"/>
                </a:solidFill>
                <a:latin typeface="Century Schoolbook"/>
              </a:rPr>
              <a:t> F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OUNDATION </a:t>
            </a:r>
          </a:p>
          <a:p>
            <a:pPr>
              <a:lnSpc>
                <a:spcPts val="2900"/>
              </a:lnSpc>
            </a:pPr>
            <a:endParaRPr lang="en-US" sz="3010" b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0" y="1879600"/>
            <a:ext cx="7258397" cy="16055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Continue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to build oral L1, Filipino and English </a:t>
            </a:r>
            <a:r>
              <a:rPr lang="en-US" sz="1690" smtClean="0">
                <a:solidFill>
                  <a:srgbClr val="FE8537"/>
                </a:solidFill>
                <a:latin typeface="Wingdings"/>
              </a:rPr>
              <a:t/>
            </a:r>
            <a:br>
              <a:rPr lang="en-US" sz="1690" smtClean="0">
                <a:solidFill>
                  <a:srgbClr val="FE8537"/>
                </a:solidFill>
                <a:latin typeface="Wingdings"/>
              </a:rPr>
            </a:b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Continue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to develop literacy in L1 and Filipino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and English for Fluency and Thinking </a:t>
            </a:r>
          </a:p>
          <a:p>
            <a:pPr>
              <a:lnSpc>
                <a:spcPts val="32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0" y="3162300"/>
            <a:ext cx="6793526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Continue to use L1 to teach most subjects for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comprehension and thinking </a:t>
            </a:r>
          </a:p>
          <a:p>
            <a:pPr>
              <a:lnSpc>
                <a:spcPts val="28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000" y="3962400"/>
            <a:ext cx="6910546" cy="1089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Begin to use Filipino to teach Filipino domain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subjects as students are able (with scaffolding) </a:t>
            </a:r>
          </a:p>
          <a:p>
            <a:pPr>
              <a:lnSpc>
                <a:spcPts val="29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000" y="4775200"/>
            <a:ext cx="6884898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¾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Begin to use English to teach English domain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subjects as students are able (with scaffolding)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in the second semester. </a:t>
            </a:r>
          </a:p>
          <a:p>
            <a:pPr>
              <a:lnSpc>
                <a:spcPts val="28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900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600" y="762000"/>
            <a:ext cx="4817024" cy="8286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10" b="1" smtClean="0">
                <a:solidFill>
                  <a:srgbClr val="FE8537"/>
                </a:solidFill>
                <a:latin typeface="Arial"/>
              </a:rPr>
              <a:t>Continue oral development and  Literacy in </a:t>
            </a:r>
            <a:br>
              <a:rPr lang="en-US" sz="1810" b="1" smtClean="0">
                <a:solidFill>
                  <a:srgbClr val="FE8537"/>
                </a:solidFill>
                <a:latin typeface="Arial"/>
              </a:rPr>
            </a:br>
            <a:r>
              <a:rPr lang="en-US" sz="1810" b="1" smtClean="0">
                <a:solidFill>
                  <a:srgbClr val="FE8537"/>
                </a:solidFill>
                <a:latin typeface="Arial"/>
              </a:rPr>
              <a:t>L1,</a:t>
            </a:r>
            <a:r>
              <a:rPr lang="en-US" sz="1810" b="1" smtClean="0">
                <a:solidFill>
                  <a:srgbClr val="6D85B3"/>
                </a:solidFill>
                <a:latin typeface="Arial"/>
              </a:rPr>
              <a:t> L2,</a:t>
            </a:r>
            <a:r>
              <a:rPr lang="en-US" sz="1810" b="1" smtClean="0">
                <a:solidFill>
                  <a:srgbClr val="FFBF00"/>
                </a:solidFill>
                <a:latin typeface="Arial"/>
              </a:rPr>
              <a:t> and L3 </a:t>
            </a:r>
          </a:p>
          <a:p>
            <a:pPr>
              <a:lnSpc>
                <a:spcPts val="2200"/>
              </a:lnSpc>
            </a:pPr>
            <a:endParaRPr lang="en-US" sz="1810" b="1">
              <a:solidFill>
                <a:srgbClr val="6D85B3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6400" y="2057400"/>
            <a:ext cx="3759042" cy="8286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10" b="1" smtClean="0">
                <a:solidFill>
                  <a:srgbClr val="FE8537"/>
                </a:solidFill>
                <a:latin typeface="Arial"/>
              </a:rPr>
              <a:t>Continue oral and written L1 </a:t>
            </a:r>
            <a:r>
              <a:rPr lang="en-US" sz="1810" b="1" smtClean="0">
                <a:solidFill>
                  <a:srgbClr val="6D85B3"/>
                </a:solidFill>
                <a:latin typeface="Arial"/>
              </a:rPr>
              <a:t>&amp; L2 </a:t>
            </a:r>
            <a:r>
              <a:rPr lang="en-US" sz="1810" b="1" i="1" smtClean="0">
                <a:solidFill>
                  <a:srgbClr val="FFBF00"/>
                </a:solidFill>
                <a:latin typeface="Arial"/>
              </a:rPr>
              <a:t/>
            </a:r>
            <a:br>
              <a:rPr lang="en-US" sz="1810" b="1" i="1" smtClean="0">
                <a:solidFill>
                  <a:srgbClr val="FFBF00"/>
                </a:solidFill>
                <a:latin typeface="Arial"/>
              </a:rPr>
            </a:br>
            <a:r>
              <a:rPr lang="en-US" sz="1810" b="1" i="1" smtClean="0">
                <a:solidFill>
                  <a:srgbClr val="FFBF00"/>
                </a:solidFill>
                <a:latin typeface="Arial"/>
              </a:rPr>
              <a:t>Continue Oral L3 </a:t>
            </a:r>
          </a:p>
          <a:p>
            <a:pPr>
              <a:lnSpc>
                <a:spcPts val="2200"/>
              </a:lnSpc>
            </a:pPr>
            <a:endParaRPr lang="en-US" sz="1810" b="1">
              <a:solidFill>
                <a:srgbClr val="6D85B3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6400" y="2616200"/>
            <a:ext cx="231217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i="1" smtClean="0">
                <a:solidFill>
                  <a:srgbClr val="FFBF00"/>
                </a:solidFill>
                <a:latin typeface="Arial"/>
              </a:rPr>
              <a:t>Introduce Written L3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3400" y="3276600"/>
            <a:ext cx="4094069" cy="8286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10" b="1" smtClean="0">
                <a:solidFill>
                  <a:srgbClr val="FE8537"/>
                </a:solidFill>
                <a:latin typeface="Arial"/>
              </a:rPr>
              <a:t>Continue oral L1 </a:t>
            </a:r>
            <a:r>
              <a:rPr lang="en-US" sz="1810" b="1" smtClean="0">
                <a:solidFill>
                  <a:srgbClr val="6D85B3"/>
                </a:solidFill>
                <a:latin typeface="Arial"/>
              </a:rPr>
              <a:t>&amp; L2 </a:t>
            </a:r>
            <a:r>
              <a:rPr lang="en-US" sz="1810" b="1" smtClean="0">
                <a:solidFill>
                  <a:srgbClr val="FE8537"/>
                </a:solidFill>
                <a:latin typeface="Arial"/>
              </a:rPr>
              <a:t>and written L1 </a:t>
            </a:r>
            <a:r>
              <a:rPr lang="en-US" sz="1810" b="1" smtClean="0">
                <a:solidFill>
                  <a:srgbClr val="00B050"/>
                </a:solidFill>
                <a:latin typeface="Arial"/>
              </a:rPr>
              <a:t/>
            </a:r>
            <a:br>
              <a:rPr lang="en-US" sz="1810" b="1" smtClean="0">
                <a:solidFill>
                  <a:srgbClr val="00B050"/>
                </a:solidFill>
                <a:latin typeface="Arial"/>
              </a:rPr>
            </a:br>
            <a:r>
              <a:rPr lang="en-US" sz="1810" b="1" smtClean="0">
                <a:solidFill>
                  <a:srgbClr val="00B050"/>
                </a:solidFill>
                <a:latin typeface="Arial"/>
              </a:rPr>
              <a:t>Introduce Literacy in L2 </a:t>
            </a:r>
          </a:p>
          <a:p>
            <a:pPr>
              <a:lnSpc>
                <a:spcPts val="2200"/>
              </a:lnSpc>
            </a:pPr>
            <a:endParaRPr lang="en-US" sz="1810" b="1">
              <a:solidFill>
                <a:srgbClr val="FE8537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3400" y="3835400"/>
            <a:ext cx="198291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i="1" smtClean="0">
                <a:solidFill>
                  <a:srgbClr val="FFBF00"/>
                </a:solidFill>
                <a:latin typeface="Arial"/>
              </a:rPr>
              <a:t>Introduce Oral L3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59600" y="4127500"/>
            <a:ext cx="2492670" cy="8912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208" i="1" smtClean="0">
                <a:solidFill>
                  <a:srgbClr val="000000"/>
                </a:solidFill>
                <a:latin typeface="Arial"/>
              </a:rPr>
              <a:t>Introducing 3 </a:t>
            </a:r>
          </a:p>
          <a:p>
            <a:pPr>
              <a:lnSpc>
                <a:spcPts val="37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2800" y="4813300"/>
            <a:ext cx="189154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smtClean="0">
                <a:solidFill>
                  <a:srgbClr val="FE8537"/>
                </a:solidFill>
                <a:latin typeface="Arial"/>
              </a:rPr>
              <a:t>Continue oral L1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82800" y="5092700"/>
            <a:ext cx="23323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i="1" smtClean="0">
                <a:solidFill>
                  <a:srgbClr val="0070BF"/>
                </a:solidFill>
                <a:latin typeface="Arial"/>
              </a:rPr>
              <a:t>Introduce L1 literacy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800" y="5359400"/>
            <a:ext cx="198291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b="1" i="1" smtClean="0">
                <a:solidFill>
                  <a:srgbClr val="00B050"/>
                </a:solidFill>
                <a:latin typeface="Arial"/>
              </a:rPr>
              <a:t>Introduce Oral L2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73200" y="6413500"/>
            <a:ext cx="2016578" cy="8158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1810" b="1" i="1" smtClean="0">
                <a:solidFill>
                  <a:srgbClr val="0070BF"/>
                </a:solidFill>
                <a:latin typeface="Arial"/>
              </a:rPr>
              <a:t>Build </a:t>
            </a:r>
            <a:r>
              <a:rPr lang="en-US" sz="3010" b="1" i="1" smtClean="0">
                <a:solidFill>
                  <a:srgbClr val="0070BF"/>
                </a:solidFill>
                <a:latin typeface="Arial"/>
              </a:rPr>
              <a:t>oral L1 </a:t>
            </a:r>
          </a:p>
          <a:p>
            <a:pPr>
              <a:lnSpc>
                <a:spcPts val="3400"/>
              </a:lnSpc>
            </a:pPr>
            <a:endParaRPr lang="en-US" sz="1810" b="1" i="1">
              <a:solidFill>
                <a:srgbClr val="0070B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9600" y="4622800"/>
            <a:ext cx="2449388" cy="8912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208" i="1" smtClean="0">
                <a:solidFill>
                  <a:srgbClr val="000000"/>
                </a:solidFill>
                <a:latin typeface="Arial"/>
              </a:rPr>
              <a:t>languages in </a:t>
            </a:r>
          </a:p>
          <a:p>
            <a:pPr>
              <a:lnSpc>
                <a:spcPts val="3700"/>
              </a:lnSpc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59600" y="5334000"/>
            <a:ext cx="2383666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mtClean="0">
                <a:latin typeface="Arial"/>
                <a:cs typeface="Arial"/>
              </a:rPr>
              <a:t>“</a:t>
            </a:r>
            <a:r>
              <a:rPr lang="en-US" sz="3208" i="1" smtClean="0">
                <a:solidFill>
                  <a:srgbClr val="000000"/>
                </a:solidFill>
                <a:latin typeface="Arial"/>
                <a:cs typeface="Arial"/>
              </a:rPr>
              <a:t>small steps” </a:t>
            </a:r>
            <a:br>
              <a:rPr lang="en-US" sz="3208" i="1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208" i="1" smtClean="0">
                <a:solidFill>
                  <a:srgbClr val="000000"/>
                </a:solidFill>
                <a:latin typeface="Arial"/>
                <a:cs typeface="Arial"/>
              </a:rPr>
              <a:t>to build </a:t>
            </a:r>
          </a:p>
          <a:p>
            <a:pPr>
              <a:lnSpc>
                <a:spcPts val="3800"/>
              </a:lnSpc>
            </a:pPr>
            <a:endParaRPr lang="en-US" sz="3208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9600" y="6324600"/>
            <a:ext cx="1598194" cy="8912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208" i="1" smtClean="0">
                <a:solidFill>
                  <a:srgbClr val="000000"/>
                </a:solidFill>
                <a:latin typeface="Arial"/>
              </a:rPr>
              <a:t>success </a:t>
            </a:r>
          </a:p>
          <a:p>
            <a:pPr>
              <a:lnSpc>
                <a:spcPts val="37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2C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9400" y="850900"/>
            <a:ext cx="6779100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208" b="1" smtClean="0">
                <a:solidFill>
                  <a:srgbClr val="575F6C"/>
                </a:solidFill>
                <a:latin typeface="Century Schoolbook"/>
              </a:rPr>
              <a:t>L1 - L2 - L1 T</a:t>
            </a:r>
            <a:r>
              <a:rPr lang="en-US" sz="2572" b="1" smtClean="0">
                <a:solidFill>
                  <a:srgbClr val="575F6C"/>
                </a:solidFill>
                <a:latin typeface="Century Schoolbook"/>
              </a:rPr>
              <a:t>EACHING</a:t>
            </a:r>
            <a:r>
              <a:rPr lang="en-US" sz="3208" b="1" smtClean="0">
                <a:solidFill>
                  <a:srgbClr val="575F6C"/>
                </a:solidFill>
                <a:latin typeface="Century Schoolbook"/>
              </a:rPr>
              <a:t> A</a:t>
            </a:r>
            <a:r>
              <a:rPr lang="en-US" sz="2572" b="1" smtClean="0">
                <a:solidFill>
                  <a:srgbClr val="575F6C"/>
                </a:solidFill>
                <a:latin typeface="Century Schoolbook"/>
              </a:rPr>
              <a:t>CADEMIC </a:t>
            </a:r>
          </a:p>
          <a:p>
            <a:pPr>
              <a:lnSpc>
                <a:spcPts val="3300"/>
              </a:lnSpc>
            </a:pPr>
            <a:endParaRPr lang="en-US" sz="3208" b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400" y="1371600"/>
            <a:ext cx="2178481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8" b="1" smtClean="0">
                <a:solidFill>
                  <a:srgbClr val="575F6C"/>
                </a:solidFill>
                <a:latin typeface="Century Schoolbook"/>
              </a:rPr>
              <a:t>C</a:t>
            </a:r>
            <a:r>
              <a:rPr lang="en-US" sz="2572" b="1" smtClean="0">
                <a:solidFill>
                  <a:srgbClr val="575F6C"/>
                </a:solidFill>
                <a:latin typeface="Century Schoolbook"/>
              </a:rPr>
              <a:t>ONCEPTS </a:t>
            </a:r>
          </a:p>
          <a:p>
            <a:pPr>
              <a:lnSpc>
                <a:spcPts val="3000"/>
              </a:lnSpc>
            </a:pPr>
            <a:endParaRPr lang="en-US" sz="3208" b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5600" y="2222500"/>
            <a:ext cx="4991751" cy="12837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Introduce the new concept in L1 </a:t>
            </a:r>
            <a:r>
              <a:rPr lang="en-US" sz="1690" smtClean="0">
                <a:solidFill>
                  <a:srgbClr val="FE8537"/>
                </a:solidFill>
                <a:latin typeface="Wingdings"/>
              </a:rPr>
              <a:t/>
            </a:r>
            <a:br>
              <a:rPr lang="en-US" sz="1690" smtClean="0">
                <a:solidFill>
                  <a:srgbClr val="FE8537"/>
                </a:solidFill>
                <a:latin typeface="Wingdings"/>
              </a:rPr>
            </a:br>
            <a:r>
              <a:rPr lang="en-US" sz="169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Re-teach it in L2 </a:t>
            </a:r>
          </a:p>
          <a:p>
            <a:pPr>
              <a:lnSpc>
                <a:spcPts val="3500"/>
              </a:lnSpc>
            </a:pPr>
            <a:endParaRPr lang="en-US" sz="169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00" y="3187700"/>
            <a:ext cx="2568011" cy="6553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Review it in L1 </a:t>
            </a:r>
          </a:p>
          <a:p>
            <a:pPr>
              <a:lnSpc>
                <a:spcPts val="2700"/>
              </a:lnSpc>
            </a:pPr>
            <a:endParaRPr lang="en-US" sz="169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5600" y="3619500"/>
            <a:ext cx="7506863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 Important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: “Understand the concept and use the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L2 to explain and use what they have learned. </a:t>
            </a:r>
          </a:p>
          <a:p>
            <a:pPr>
              <a:lnSpc>
                <a:spcPts val="2800"/>
              </a:lnSpc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600" y="4432300"/>
            <a:ext cx="5373266" cy="6553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Emphasis on Meaningful Learning </a:t>
            </a:r>
          </a:p>
          <a:p>
            <a:pPr>
              <a:lnSpc>
                <a:spcPts val="2700"/>
              </a:lnSpc>
            </a:pPr>
            <a:endParaRPr lang="en-US" sz="1690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600" y="4864100"/>
            <a:ext cx="7051610" cy="1090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1690" smtClean="0">
                <a:solidFill>
                  <a:srgbClr val="FE8537"/>
                </a:solidFill>
                <a:latin typeface="Wingdings"/>
              </a:rPr>
              <a:t>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Math, Science, Social Studies are 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concept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but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also </a:t>
            </a:r>
            <a:r>
              <a:rPr lang="en-US" sz="2410" b="1" smtClean="0">
                <a:solidFill>
                  <a:srgbClr val="000000"/>
                </a:solidFill>
                <a:latin typeface="Century Schoolbook"/>
              </a:rPr>
              <a:t>language teaching 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times. </a:t>
            </a:r>
          </a:p>
          <a:p>
            <a:pPr>
              <a:lnSpc>
                <a:spcPts val="2900"/>
              </a:lnSpc>
            </a:pPr>
            <a:endParaRPr lang="en-US" sz="2410" b="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A60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2700" y="431800"/>
            <a:ext cx="128817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Gill Sans MT"/>
              </a:rPr>
              <a:t>Kindergarten</a:t>
            </a:r>
            <a:endParaRPr lang="en-US" sz="1612" b="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2700" y="431800"/>
            <a:ext cx="730969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Gill Sans MT"/>
              </a:rPr>
              <a:t>Grade I</a:t>
            </a:r>
            <a:endParaRPr lang="en-US" sz="1612" b="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9500" y="431800"/>
            <a:ext cx="77585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Gill Sans MT"/>
              </a:rPr>
              <a:t>Grade 2</a:t>
            </a:r>
            <a:endParaRPr lang="en-US" sz="1612" b="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0100" y="431800"/>
            <a:ext cx="77585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Gill Sans MT"/>
              </a:rPr>
              <a:t>Grade 3</a:t>
            </a:r>
            <a:endParaRPr lang="en-US" sz="1612" b="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600" y="927100"/>
            <a:ext cx="2144818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812" smtClean="0">
                <a:solidFill>
                  <a:srgbClr val="FF3399"/>
                </a:solidFill>
                <a:latin typeface="Arial"/>
              </a:rPr>
              <a:t>Build fluency </a:t>
            </a:r>
            <a:br>
              <a:rPr lang="en-US" sz="2812" smtClean="0">
                <a:solidFill>
                  <a:srgbClr val="FF3399"/>
                </a:solidFill>
                <a:latin typeface="Arial"/>
              </a:rPr>
            </a:br>
            <a:r>
              <a:rPr lang="en-US" sz="2812" smtClean="0">
                <a:solidFill>
                  <a:srgbClr val="FF3399"/>
                </a:solidFill>
                <a:latin typeface="Arial"/>
              </a:rPr>
              <a:t>in oral L1 </a:t>
            </a:r>
          </a:p>
          <a:p>
            <a:pPr>
              <a:lnSpc>
                <a:spcPts val="3300"/>
              </a:lnSpc>
            </a:pPr>
            <a:endParaRPr lang="en-US" sz="2812">
              <a:solidFill>
                <a:srgbClr val="FF3399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00" y="2222500"/>
            <a:ext cx="1123706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smtClean="0">
                <a:solidFill>
                  <a:srgbClr val="FF3399"/>
                </a:solidFill>
                <a:latin typeface="Arial"/>
              </a:rPr>
              <a:t>L1 pre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3600" y="2641600"/>
            <a:ext cx="1764907" cy="12695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812" smtClean="0">
                <a:solidFill>
                  <a:srgbClr val="FF3399"/>
                </a:solidFill>
                <a:latin typeface="Arial"/>
              </a:rPr>
              <a:t>reading &amp; </a:t>
            </a:r>
            <a:br>
              <a:rPr lang="en-US" sz="2812" smtClean="0">
                <a:solidFill>
                  <a:srgbClr val="FF3399"/>
                </a:solidFill>
                <a:latin typeface="Arial"/>
              </a:rPr>
            </a:br>
            <a:r>
              <a:rPr lang="en-US" sz="2812" smtClean="0">
                <a:solidFill>
                  <a:srgbClr val="FF3399"/>
                </a:solidFill>
                <a:latin typeface="Arial"/>
              </a:rPr>
              <a:t>pre writing </a:t>
            </a:r>
          </a:p>
          <a:p>
            <a:pPr>
              <a:lnSpc>
                <a:spcPts val="3300"/>
              </a:lnSpc>
            </a:pPr>
            <a:endParaRPr lang="en-US" sz="2812">
              <a:solidFill>
                <a:srgbClr val="FF3399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600" y="5956300"/>
            <a:ext cx="1665521" cy="7790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12" i="1" smtClean="0">
                <a:solidFill>
                  <a:srgbClr val="FF0000"/>
                </a:solidFill>
                <a:latin typeface="Arial"/>
              </a:rPr>
              <a:t>L1 as LOI </a:t>
            </a:r>
          </a:p>
          <a:p>
            <a:pPr>
              <a:lnSpc>
                <a:spcPts val="32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73400" y="927100"/>
            <a:ext cx="154433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FF3399"/>
                </a:solidFill>
                <a:latin typeface="Arial"/>
              </a:rPr>
              <a:t>MT as Subject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73400" y="1206500"/>
            <a:ext cx="207909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FF3399"/>
                </a:solidFill>
                <a:latin typeface="Arial"/>
              </a:rPr>
              <a:t>Build fluency in oral </a:t>
            </a:r>
            <a:br>
              <a:rPr lang="en-US" sz="1810" smtClean="0">
                <a:solidFill>
                  <a:srgbClr val="FF3399"/>
                </a:solidFill>
                <a:latin typeface="Arial"/>
              </a:rPr>
            </a:br>
            <a:r>
              <a:rPr lang="en-US" sz="1810" smtClean="0">
                <a:solidFill>
                  <a:srgbClr val="FF3399"/>
                </a:solidFill>
                <a:latin typeface="Arial"/>
              </a:rPr>
              <a:t>L1 </a:t>
            </a:r>
          </a:p>
          <a:p>
            <a:pPr>
              <a:lnSpc>
                <a:spcPts val="2100"/>
              </a:lnSpc>
            </a:pPr>
            <a:endParaRPr lang="en-US" sz="1810">
              <a:solidFill>
                <a:srgbClr val="FF3399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3400" y="1778000"/>
            <a:ext cx="215603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FF3399"/>
                </a:solidFill>
                <a:latin typeface="Arial"/>
              </a:rPr>
              <a:t>Introduce L1 literacy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73400" y="2349500"/>
            <a:ext cx="1976503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B0F0"/>
                </a:solidFill>
                <a:latin typeface="Arial"/>
              </a:rPr>
              <a:t>Begin oral Filipino, </a:t>
            </a:r>
            <a:br>
              <a:rPr lang="en-US" sz="1810" smtClean="0">
                <a:solidFill>
                  <a:srgbClr val="00B0F0"/>
                </a:solidFill>
                <a:latin typeface="Arial"/>
              </a:rPr>
            </a:br>
            <a:r>
              <a:rPr lang="en-US" sz="1810" smtClean="0">
                <a:solidFill>
                  <a:srgbClr val="00B0F0"/>
                </a:solidFill>
                <a:latin typeface="Arial"/>
              </a:rPr>
              <a:t>(Second grading) </a:t>
            </a:r>
          </a:p>
          <a:p>
            <a:pPr>
              <a:lnSpc>
                <a:spcPts val="2100"/>
              </a:lnSpc>
            </a:pPr>
            <a:endParaRPr lang="en-US" sz="1810">
              <a:solidFill>
                <a:srgbClr val="00B0F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3400" y="3187700"/>
            <a:ext cx="2055050" cy="11108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" algn="l"/>
              </a:tabLst>
              <a:defRPr/>
            </a:pPr>
            <a:r>
              <a:rPr lang="en-US" sz="1810" smtClean="0">
                <a:solidFill>
                  <a:srgbClr val="BF0000"/>
                </a:solidFill>
                <a:latin typeface="Arial"/>
              </a:rPr>
              <a:t>Begin Oral English </a:t>
            </a:r>
            <a:br>
              <a:rPr lang="en-US" sz="1810" smtClean="0">
                <a:solidFill>
                  <a:srgbClr val="BF0000"/>
                </a:solidFill>
                <a:latin typeface="Arial"/>
              </a:rPr>
            </a:br>
            <a:r>
              <a:rPr lang="en-US" sz="1810" smtClean="0">
                <a:solidFill>
                  <a:srgbClr val="BF0000"/>
                </a:solidFill>
                <a:latin typeface="Arial"/>
              </a:rPr>
              <a:t>	(Second Semester </a:t>
            </a:r>
            <a:br>
              <a:rPr lang="en-US" sz="1810" smtClean="0">
                <a:solidFill>
                  <a:srgbClr val="BF0000"/>
                </a:solidFill>
                <a:latin typeface="Arial"/>
              </a:rPr>
            </a:br>
            <a:r>
              <a:rPr lang="en-US" sz="1810" smtClean="0">
                <a:solidFill>
                  <a:srgbClr val="BF0000"/>
                </a:solidFill>
                <a:latin typeface="Arial"/>
              </a:rPr>
              <a:t>or Third Grading) </a:t>
            </a:r>
          </a:p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" algn="l"/>
              </a:tabLst>
              <a:defRPr/>
            </a:pPr>
            <a:endParaRPr lang="en-US" sz="1810">
              <a:solidFill>
                <a:srgbClr val="BF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3400" y="4343400"/>
            <a:ext cx="5818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Arial"/>
              </a:rPr>
              <a:t>Math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73400" y="4610100"/>
            <a:ext cx="2083904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Arial"/>
              </a:rPr>
              <a:t>Araling Panlipunan,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Edukasyon sa </a:t>
            </a:r>
          </a:p>
          <a:p>
            <a:pPr>
              <a:lnSpc>
                <a:spcPts val="2100"/>
              </a:lnSpc>
            </a:pPr>
            <a:endParaRPr lang="en-US" sz="18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3400" y="5168900"/>
            <a:ext cx="1631857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Arial"/>
              </a:rPr>
              <a:t>Pagpapakatao,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MAPEH in L1 </a:t>
            </a:r>
          </a:p>
          <a:p>
            <a:pPr>
              <a:lnSpc>
                <a:spcPts val="2100"/>
              </a:lnSpc>
            </a:pPr>
            <a:endParaRPr lang="en-US" sz="18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3400" y="5943600"/>
            <a:ext cx="1896994" cy="9746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b="1" i="1" smtClean="0">
                <a:solidFill>
                  <a:srgbClr val="000000"/>
                </a:solidFill>
                <a:latin typeface="Gill Sans MT"/>
              </a:rPr>
              <a:t>L1 as LOI Begin </a:t>
            </a:r>
            <a:br>
              <a:rPr lang="en-US" sz="1612" b="1" i="1" smtClean="0">
                <a:solidFill>
                  <a:srgbClr val="000000"/>
                </a:solidFill>
                <a:latin typeface="Gill Sans MT"/>
              </a:rPr>
            </a:br>
            <a:r>
              <a:rPr lang="en-US" sz="1612" b="1" i="1" smtClean="0">
                <a:solidFill>
                  <a:srgbClr val="000000"/>
                </a:solidFill>
                <a:latin typeface="Gill Sans MT"/>
              </a:rPr>
              <a:t>introducing L2  &amp; L3 </a:t>
            </a:r>
            <a:br>
              <a:rPr lang="en-US" sz="1612" b="1" i="1" smtClean="0">
                <a:solidFill>
                  <a:srgbClr val="000000"/>
                </a:solidFill>
                <a:latin typeface="Gill Sans MT"/>
              </a:rPr>
            </a:br>
            <a:r>
              <a:rPr lang="en-US" sz="1612" b="1" i="1" smtClean="0">
                <a:solidFill>
                  <a:srgbClr val="000000"/>
                </a:solidFill>
                <a:latin typeface="Gill Sans MT"/>
              </a:rPr>
              <a:t>Word Bank </a:t>
            </a:r>
          </a:p>
          <a:p>
            <a:pPr>
              <a:lnSpc>
                <a:spcPts val="1900"/>
              </a:lnSpc>
            </a:pPr>
            <a:endParaRPr lang="en-US" sz="1612" b="1" i="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7500" y="927100"/>
            <a:ext cx="150425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FF3399"/>
                </a:solidFill>
                <a:latin typeface="Arial"/>
              </a:rPr>
              <a:t>MT as subject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97500" y="1498600"/>
            <a:ext cx="103393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B0F0"/>
                </a:solidFill>
                <a:latin typeface="Arial"/>
              </a:rPr>
              <a:t>Introduce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97500" y="1778000"/>
            <a:ext cx="192200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B0F0"/>
                </a:solidFill>
                <a:latin typeface="Arial"/>
              </a:rPr>
              <a:t>Literacy in Filipino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97500" y="2057400"/>
            <a:ext cx="47769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B0F0"/>
                </a:solidFill>
                <a:latin typeface="Arial"/>
              </a:rPr>
              <a:t>(L2)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97500" y="2616200"/>
            <a:ext cx="2316340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i="1" smtClean="0">
                <a:solidFill>
                  <a:srgbClr val="BF0000"/>
                </a:solidFill>
                <a:latin typeface="Arial"/>
              </a:rPr>
              <a:t>Continue building oral </a:t>
            </a:r>
            <a:br>
              <a:rPr lang="en-US" sz="1810" i="1" smtClean="0">
                <a:solidFill>
                  <a:srgbClr val="BF0000"/>
                </a:solidFill>
                <a:latin typeface="Arial"/>
              </a:rPr>
            </a:br>
            <a:r>
              <a:rPr lang="en-US" sz="1810" i="1" smtClean="0">
                <a:solidFill>
                  <a:srgbClr val="BF0000"/>
                </a:solidFill>
                <a:latin typeface="Arial"/>
              </a:rPr>
              <a:t>English </a:t>
            </a:r>
          </a:p>
          <a:p>
            <a:pPr>
              <a:lnSpc>
                <a:spcPts val="2100"/>
              </a:lnSpc>
            </a:pPr>
            <a:endParaRPr lang="en-US" sz="1810" i="1">
              <a:solidFill>
                <a:srgbClr val="BF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7500" y="3175000"/>
            <a:ext cx="2234586" cy="7759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i="1" smtClean="0">
                <a:solidFill>
                  <a:srgbClr val="BF0000"/>
                </a:solidFill>
                <a:latin typeface="Arial"/>
              </a:rPr>
              <a:t>Introduce L3 Literacy </a:t>
            </a:r>
            <a:br>
              <a:rPr lang="en-US" sz="1810" i="1" smtClean="0">
                <a:solidFill>
                  <a:srgbClr val="BF0000"/>
                </a:solidFill>
                <a:latin typeface="Arial"/>
              </a:rPr>
            </a:br>
            <a:r>
              <a:rPr lang="en-US" sz="1810" i="1" smtClean="0">
                <a:solidFill>
                  <a:srgbClr val="BF0000"/>
                </a:solidFill>
                <a:latin typeface="Arial"/>
              </a:rPr>
              <a:t>in the 2</a:t>
            </a:r>
            <a:r>
              <a:rPr lang="en-US" sz="1210" i="1" smtClean="0">
                <a:solidFill>
                  <a:srgbClr val="BF0000"/>
                </a:solidFill>
                <a:latin typeface="Arial"/>
              </a:rPr>
              <a:t>nd</a:t>
            </a:r>
            <a:r>
              <a:rPr lang="en-US" sz="1810" i="1" smtClean="0">
                <a:solidFill>
                  <a:srgbClr val="BF0000"/>
                </a:solidFill>
                <a:latin typeface="Arial"/>
              </a:rPr>
              <a:t> grading </a:t>
            </a:r>
          </a:p>
          <a:p>
            <a:pPr>
              <a:lnSpc>
                <a:spcPts val="2100"/>
              </a:lnSpc>
            </a:pPr>
            <a:endParaRPr lang="en-US" sz="1210" i="1">
              <a:solidFill>
                <a:srgbClr val="BF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7500" y="4038600"/>
            <a:ext cx="5818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Arial"/>
              </a:rPr>
              <a:t>Math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97500" y="4318000"/>
            <a:ext cx="1954061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Arial"/>
              </a:rPr>
              <a:t>Araling Palipunan,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Edukasyong sa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Pagpapakatao,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MAPEH in L1 </a:t>
            </a:r>
          </a:p>
          <a:p>
            <a:pPr>
              <a:lnSpc>
                <a:spcPts val="2100"/>
              </a:lnSpc>
            </a:pPr>
            <a:endParaRPr lang="en-US" sz="18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7500" y="5943600"/>
            <a:ext cx="2041264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b="1" smtClean="0">
                <a:solidFill>
                  <a:srgbClr val="000000"/>
                </a:solidFill>
                <a:latin typeface="Gill Sans MT"/>
              </a:rPr>
              <a:t>L2-reading &amp; writing </a:t>
            </a:r>
            <a:br>
              <a:rPr lang="en-US" sz="1612" b="1" smtClean="0">
                <a:solidFill>
                  <a:srgbClr val="000000"/>
                </a:solidFill>
                <a:latin typeface="Gill Sans MT"/>
              </a:rPr>
            </a:br>
            <a:r>
              <a:rPr lang="en-US" sz="1612" b="1" smtClean="0">
                <a:solidFill>
                  <a:srgbClr val="000000"/>
                </a:solidFill>
                <a:latin typeface="Gill Sans MT"/>
              </a:rPr>
              <a:t>L3-oral </a:t>
            </a:r>
          </a:p>
          <a:p>
            <a:pPr>
              <a:lnSpc>
                <a:spcPts val="1900"/>
              </a:lnSpc>
            </a:pPr>
            <a:endParaRPr lang="en-US" sz="1612" b="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7500" y="6438900"/>
            <a:ext cx="987450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12" b="1" smtClean="0">
                <a:solidFill>
                  <a:srgbClr val="000000"/>
                </a:solidFill>
                <a:latin typeface="Gill Sans MT"/>
              </a:rPr>
              <a:t>L1 as LOI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97800" y="927100"/>
            <a:ext cx="150425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FF3399"/>
                </a:solidFill>
                <a:latin typeface="Arial"/>
              </a:rPr>
              <a:t>MT as subject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97800" y="1485900"/>
            <a:ext cx="1976503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B0F0"/>
                </a:solidFill>
                <a:latin typeface="Arial"/>
              </a:rPr>
              <a:t>Bridging to Filipino </a:t>
            </a:r>
            <a:br>
              <a:rPr lang="en-US" sz="1810" smtClean="0">
                <a:solidFill>
                  <a:srgbClr val="00B0F0"/>
                </a:solidFill>
                <a:latin typeface="Arial"/>
              </a:rPr>
            </a:br>
            <a:r>
              <a:rPr lang="en-US" sz="1810" smtClean="0">
                <a:solidFill>
                  <a:srgbClr val="00B0F0"/>
                </a:solidFill>
                <a:latin typeface="Arial"/>
              </a:rPr>
              <a:t>Literacy </a:t>
            </a:r>
          </a:p>
          <a:p>
            <a:pPr>
              <a:lnSpc>
                <a:spcPts val="2100"/>
              </a:lnSpc>
            </a:pPr>
            <a:endParaRPr lang="en-US" sz="1810">
              <a:solidFill>
                <a:srgbClr val="00B0F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97800" y="2324100"/>
            <a:ext cx="2003754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AC1F1F"/>
                </a:solidFill>
                <a:latin typeface="Arial"/>
              </a:rPr>
              <a:t>Bridging to English </a:t>
            </a:r>
            <a:br>
              <a:rPr lang="en-US" sz="1810" smtClean="0">
                <a:solidFill>
                  <a:srgbClr val="AC1F1F"/>
                </a:solidFill>
                <a:latin typeface="Arial"/>
              </a:rPr>
            </a:br>
            <a:r>
              <a:rPr lang="en-US" sz="1810" smtClean="0">
                <a:solidFill>
                  <a:srgbClr val="AC1F1F"/>
                </a:solidFill>
                <a:latin typeface="Arial"/>
              </a:rPr>
              <a:t>Literacy </a:t>
            </a:r>
          </a:p>
          <a:p>
            <a:pPr>
              <a:lnSpc>
                <a:spcPts val="2100"/>
              </a:lnSpc>
            </a:pPr>
            <a:endParaRPr lang="en-US" sz="1810">
              <a:solidFill>
                <a:srgbClr val="AC1F1F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97800" y="3162300"/>
            <a:ext cx="2083904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Arial"/>
              </a:rPr>
              <a:t>Math, Science,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Araling Panlipunan,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Edukasyon sa </a:t>
            </a:r>
          </a:p>
          <a:p>
            <a:pPr>
              <a:lnSpc>
                <a:spcPts val="2100"/>
              </a:lnSpc>
            </a:pPr>
            <a:endParaRPr lang="en-US" sz="18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97800" y="3975100"/>
            <a:ext cx="1939634" cy="11108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10" smtClean="0">
                <a:solidFill>
                  <a:srgbClr val="000000"/>
                </a:solidFill>
                <a:latin typeface="Arial"/>
              </a:rPr>
              <a:t>Pagpapakatao,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MAPEH in L1 with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bridging in </a:t>
            </a:r>
          </a:p>
          <a:p>
            <a:pPr>
              <a:lnSpc>
                <a:spcPts val="2200"/>
              </a:lnSpc>
            </a:pPr>
            <a:endParaRPr lang="en-US" sz="18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7800" y="4813300"/>
            <a:ext cx="1282402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810" smtClean="0">
                <a:solidFill>
                  <a:srgbClr val="000000"/>
                </a:solidFill>
                <a:latin typeface="Arial"/>
              </a:rPr>
              <a:t>language of </a:t>
            </a:r>
            <a:br>
              <a:rPr lang="en-US" sz="1810" smtClean="0">
                <a:solidFill>
                  <a:srgbClr val="000000"/>
                </a:solidFill>
                <a:latin typeface="Arial"/>
              </a:rPr>
            </a:br>
            <a:r>
              <a:rPr lang="en-US" sz="1810" smtClean="0">
                <a:solidFill>
                  <a:srgbClr val="000000"/>
                </a:solidFill>
                <a:latin typeface="Arial"/>
              </a:rPr>
              <a:t>learning </a:t>
            </a:r>
          </a:p>
          <a:p>
            <a:pPr>
              <a:lnSpc>
                <a:spcPts val="2100"/>
              </a:lnSpc>
            </a:pPr>
            <a:endParaRPr lang="en-US" sz="181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97800" y="5943600"/>
            <a:ext cx="1606209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b="1" smtClean="0">
                <a:solidFill>
                  <a:srgbClr val="000000"/>
                </a:solidFill>
                <a:latin typeface="Gill Sans MT"/>
              </a:rPr>
              <a:t>L1-L2-L1 as LOI </a:t>
            </a:r>
            <a:br>
              <a:rPr lang="en-US" sz="1612" b="1" smtClean="0">
                <a:solidFill>
                  <a:srgbClr val="000000"/>
                </a:solidFill>
                <a:latin typeface="Gill Sans MT"/>
              </a:rPr>
            </a:br>
            <a:r>
              <a:rPr lang="en-US" sz="1612" b="1" smtClean="0">
                <a:solidFill>
                  <a:srgbClr val="000000"/>
                </a:solidFill>
                <a:latin typeface="Gill Sans MT"/>
              </a:rPr>
              <a:t>L1-L3-L1 as LOI </a:t>
            </a:r>
          </a:p>
          <a:p>
            <a:pPr>
              <a:lnSpc>
                <a:spcPts val="1900"/>
              </a:lnSpc>
            </a:pPr>
            <a:endParaRPr lang="en-US" sz="1612" b="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97800" y="6426200"/>
            <a:ext cx="1147750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b="1" smtClean="0">
                <a:solidFill>
                  <a:srgbClr val="00B050"/>
                </a:solidFill>
                <a:latin typeface="Gill Sans MT"/>
              </a:rPr>
              <a:t>L2 - L1- L2 </a:t>
            </a:r>
            <a:br>
              <a:rPr lang="en-US" sz="1612" b="1" smtClean="0">
                <a:solidFill>
                  <a:srgbClr val="00B050"/>
                </a:solidFill>
                <a:latin typeface="Gill Sans MT"/>
              </a:rPr>
            </a:br>
            <a:r>
              <a:rPr lang="en-US" sz="1612" b="1" smtClean="0">
                <a:solidFill>
                  <a:srgbClr val="00B050"/>
                </a:solidFill>
                <a:latin typeface="Gill Sans MT"/>
              </a:rPr>
              <a:t>L3 - L2 - L3 </a:t>
            </a:r>
          </a:p>
          <a:p>
            <a:pPr>
              <a:lnSpc>
                <a:spcPts val="1900"/>
              </a:lnSpc>
            </a:pPr>
            <a:endParaRPr lang="en-US" sz="1612" b="1">
              <a:solidFill>
                <a:srgbClr val="00B050"/>
              </a:solidFill>
              <a:latin typeface="Gill Sans MT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37C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7600" y="546100"/>
            <a:ext cx="6181629" cy="109324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4012" smtClean="0">
                <a:solidFill>
                  <a:srgbClr val="000000"/>
                </a:solidFill>
                <a:latin typeface="Arial"/>
              </a:rPr>
              <a:t>GRADE I - Learning Areas </a:t>
            </a:r>
          </a:p>
          <a:p>
            <a:pPr>
              <a:lnSpc>
                <a:spcPts val="46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3500" y="1549400"/>
            <a:ext cx="1934825" cy="308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008" b="1" smtClean="0">
                <a:solidFill>
                  <a:srgbClr val="000000"/>
                </a:solidFill>
                <a:latin typeface="Century Schoolbook"/>
              </a:rPr>
              <a:t>Learning Area</a:t>
            </a:r>
            <a:endParaRPr lang="en-US" sz="2008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0" y="1549400"/>
            <a:ext cx="2075889" cy="308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008" b="1" smtClean="0">
                <a:solidFill>
                  <a:srgbClr val="000000"/>
                </a:solidFill>
                <a:latin typeface="Century Schoolbook"/>
              </a:rPr>
              <a:t>Time Allotment</a:t>
            </a:r>
            <a:endParaRPr lang="en-US" sz="2008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3500" y="1549400"/>
            <a:ext cx="1423467" cy="308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008" b="1" smtClean="0">
                <a:solidFill>
                  <a:srgbClr val="000000"/>
                </a:solidFill>
                <a:latin typeface="Century Schoolbook"/>
              </a:rPr>
              <a:t>Medium of</a:t>
            </a:r>
            <a:endParaRPr lang="en-US" sz="2008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2700" y="1854200"/>
            <a:ext cx="1516441" cy="308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008" b="1" smtClean="0">
                <a:solidFill>
                  <a:srgbClr val="000000"/>
                </a:solidFill>
                <a:latin typeface="Century Schoolbook"/>
              </a:rPr>
              <a:t>Instruction</a:t>
            </a:r>
            <a:endParaRPr lang="en-US" sz="2008" b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00" y="2247900"/>
            <a:ext cx="1997342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Edukasyon sa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1600" y="2247900"/>
            <a:ext cx="343043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40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9600" y="2247900"/>
            <a:ext cx="2106346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Mother tongue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00" y="2616200"/>
            <a:ext cx="2043829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Pagpapakatao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600" y="3073400"/>
            <a:ext cx="772647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Math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1600" y="3073400"/>
            <a:ext cx="343043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40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9600" y="3073400"/>
            <a:ext cx="498534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MT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600" y="3721100"/>
            <a:ext cx="2850139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Araling Panlipunan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1600" y="3721100"/>
            <a:ext cx="343043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30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9600" y="3721100"/>
            <a:ext cx="498534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MT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600" y="4508500"/>
            <a:ext cx="1202252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MAPEH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1600" y="4508500"/>
            <a:ext cx="343043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30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9600" y="4508500"/>
            <a:ext cx="498534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MT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600" y="5156200"/>
            <a:ext cx="2192908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Mother Tongue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1600" y="5156200"/>
            <a:ext cx="343043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40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600" y="5803900"/>
            <a:ext cx="1106072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English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1600" y="5803900"/>
            <a:ext cx="343043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30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9600" y="5803900"/>
            <a:ext cx="1889941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(oral fluency)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3600" y="6451600"/>
            <a:ext cx="1118896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Filipino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1600" y="6451600"/>
            <a:ext cx="343043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30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9600" y="6451600"/>
            <a:ext cx="1889941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(oral fluency)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420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9200" y="3454400"/>
            <a:ext cx="3462486" cy="8239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010" b="1" smtClean="0">
                <a:solidFill>
                  <a:srgbClr val="000000"/>
                </a:solidFill>
                <a:latin typeface="Century Schoolbook"/>
              </a:rPr>
              <a:t>CLASS MODELS </a:t>
            </a:r>
          </a:p>
          <a:p>
            <a:pPr>
              <a:lnSpc>
                <a:spcPts val="34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18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9600" y="546100"/>
            <a:ext cx="4020331" cy="19909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4408" smtClean="0">
                <a:solidFill>
                  <a:srgbClr val="575F6C"/>
                </a:solidFill>
                <a:latin typeface="Century Schoolbook"/>
              </a:rPr>
              <a:t>M</a:t>
            </a:r>
            <a:r>
              <a:rPr lang="en-US" sz="3532" smtClean="0">
                <a:solidFill>
                  <a:srgbClr val="575F6C"/>
                </a:solidFill>
                <a:latin typeface="Century Schoolbook"/>
              </a:rPr>
              <a:t>ULTILINGUAL </a:t>
            </a:r>
            <a:r>
              <a:rPr lang="en-US" sz="4408" smtClean="0">
                <a:solidFill>
                  <a:srgbClr val="575F6C"/>
                </a:solidFill>
                <a:latin typeface="Century Schoolbook"/>
              </a:rPr>
              <a:t/>
            </a:r>
            <a:br>
              <a:rPr lang="en-US" sz="4408" smtClean="0">
                <a:solidFill>
                  <a:srgbClr val="575F6C"/>
                </a:solidFill>
                <a:latin typeface="Century Schoolbook"/>
              </a:rPr>
            </a:br>
            <a:r>
              <a:rPr lang="en-US" sz="4408" smtClean="0">
                <a:solidFill>
                  <a:srgbClr val="575F6C"/>
                </a:solidFill>
                <a:latin typeface="Century Schoolbook"/>
              </a:rPr>
              <a:t>E</a:t>
            </a:r>
            <a:r>
              <a:rPr lang="en-US" sz="3532" smtClean="0">
                <a:solidFill>
                  <a:srgbClr val="575F6C"/>
                </a:solidFill>
                <a:latin typeface="Century Schoolbook"/>
              </a:rPr>
              <a:t>DUCATION </a:t>
            </a:r>
          </a:p>
          <a:p>
            <a:pPr>
              <a:lnSpc>
                <a:spcPts val="5300"/>
              </a:lnSpc>
            </a:pPr>
            <a:endParaRPr lang="en-US" sz="4408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000" y="2057400"/>
            <a:ext cx="7186263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208" smtClean="0">
                <a:solidFill>
                  <a:srgbClr val="000000"/>
                </a:solidFill>
                <a:latin typeface="Comic Sans MS"/>
              </a:rPr>
              <a:t>maintains local language and culture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while providing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700" y="3022600"/>
            <a:ext cx="6001643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8" smtClean="0">
                <a:solidFill>
                  <a:srgbClr val="000000"/>
                </a:solidFill>
                <a:latin typeface="Comic Sans MS"/>
              </a:rPr>
              <a:t>national/international language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acquisition and instruction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000" y="4076700"/>
            <a:ext cx="7170233" cy="24365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208" smtClean="0">
                <a:solidFill>
                  <a:srgbClr val="000000"/>
                </a:solidFill>
                <a:latin typeface="Comic Sans MS"/>
              </a:rPr>
              <a:t>promotes learners’ integration into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the national society without forcing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them to sacrifice their linguistic and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cultural heritage.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643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825500"/>
            <a:ext cx="2758769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3010" smtClean="0">
                <a:solidFill>
                  <a:srgbClr val="575F6C"/>
                </a:solidFill>
                <a:latin typeface="Century Schoolbook"/>
              </a:rPr>
              <a:t>C</a:t>
            </a:r>
            <a:r>
              <a:rPr lang="en-US" sz="2410" smtClean="0">
                <a:solidFill>
                  <a:srgbClr val="575F6C"/>
                </a:solidFill>
                <a:latin typeface="Century Schoolbook"/>
              </a:rPr>
              <a:t>LASS</a:t>
            </a:r>
            <a:r>
              <a:rPr lang="en-US" sz="3010" smtClean="0">
                <a:solidFill>
                  <a:srgbClr val="575F6C"/>
                </a:solidFill>
                <a:latin typeface="Century Schoolbook"/>
              </a:rPr>
              <a:t> M</a:t>
            </a:r>
            <a:r>
              <a:rPr lang="en-US" sz="2410" smtClean="0">
                <a:solidFill>
                  <a:srgbClr val="575F6C"/>
                </a:solidFill>
                <a:latin typeface="Century Schoolbook"/>
              </a:rPr>
              <a:t>ODELS </a:t>
            </a:r>
          </a:p>
          <a:p>
            <a:pPr>
              <a:lnSpc>
                <a:spcPts val="2900"/>
              </a:lnSpc>
            </a:pPr>
            <a:endParaRPr lang="en-US" sz="3010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2900" y="1435100"/>
            <a:ext cx="1319272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b="1" smtClean="0">
                <a:solidFill>
                  <a:srgbClr val="FFFFFF"/>
                </a:solidFill>
                <a:latin typeface="Century Schoolbook"/>
              </a:rPr>
              <a:t>Situation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7000" y="2197100"/>
            <a:ext cx="2991203" cy="5628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</a:tabLst>
              <a:defRPr/>
            </a:pPr>
            <a:r>
              <a:rPr lang="en-US" sz="1690" smtClean="0">
                <a:solidFill>
                  <a:srgbClr val="FE8537"/>
                </a:solidFill>
                <a:latin typeface="Century Schoolbook"/>
              </a:rPr>
              <a:t>1. 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	One School - One </a:t>
            </a:r>
          </a:p>
          <a:p>
            <a:pPr marL="0" marR="0" lvl="0" indent="0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</a:tabLst>
              <a:defRPr/>
            </a:pPr>
            <a:endParaRPr lang="en-US" sz="1690">
              <a:solidFill>
                <a:srgbClr val="FE8537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200" y="2514600"/>
            <a:ext cx="3036088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Class One Language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7000" y="3390900"/>
            <a:ext cx="3077766" cy="10893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2.   One School - Two 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	Classess - Two </a:t>
            </a:r>
          </a:p>
          <a:p>
            <a:pPr marL="0" marR="0" lvl="0" indent="0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4200" y="4127500"/>
            <a:ext cx="1644681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Languages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7000" y="5003800"/>
            <a:ext cx="3268523" cy="14612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3.   One School -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	Several Classess -</a:t>
            </a:r>
            <a:br>
              <a:rPr lang="en-US" sz="2410" smtClean="0">
                <a:solidFill>
                  <a:srgbClr val="000000"/>
                </a:solidFill>
                <a:latin typeface="Century Schoolbook"/>
              </a:rPr>
            </a:b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	Several Languages </a:t>
            </a:r>
          </a:p>
          <a:p>
            <a:pPr marL="0" marR="0" lvl="0" indent="0" defTabSz="91440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358900"/>
            <a:ext cx="1673535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8" b="1" smtClean="0">
                <a:solidFill>
                  <a:srgbClr val="FFFFFF"/>
                </a:solidFill>
                <a:latin typeface="Century Schoolbook"/>
              </a:rPr>
              <a:t>Class Model </a:t>
            </a:r>
          </a:p>
          <a:p>
            <a:pPr>
              <a:lnSpc>
                <a:spcPts val="23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88000" y="2019300"/>
            <a:ext cx="2505494" cy="554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1.  Basic Monolingual </a:t>
            </a:r>
          </a:p>
          <a:p>
            <a:pPr>
              <a:lnSpc>
                <a:spcPts val="2200"/>
              </a:lnSpc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51500" y="2921000"/>
            <a:ext cx="3619581" cy="899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0200" algn="l"/>
              </a:tabLst>
              <a:defRPr/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2.  Basic Monolingual </a:t>
            </a:r>
            <a:br>
              <a:rPr lang="en-US" sz="1912" smtClean="0">
                <a:solidFill>
                  <a:srgbClr val="000000"/>
                </a:solidFill>
                <a:latin typeface="Century Schoolbook"/>
              </a:rPr>
            </a:b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	(group students according to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0200" algn="l"/>
              </a:tabLst>
              <a:defRPr/>
            </a:pPr>
            <a:endParaRPr lang="en-US" sz="19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4700" y="3530600"/>
            <a:ext cx="339836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language &amp; match it with the </a:t>
            </a:r>
            <a:br>
              <a:rPr lang="en-US" sz="1912" smtClean="0">
                <a:solidFill>
                  <a:srgbClr val="000000"/>
                </a:solidFill>
                <a:latin typeface="Century Schoolbook"/>
              </a:rPr>
            </a:b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teacher) </a:t>
            </a:r>
          </a:p>
          <a:p>
            <a:pPr>
              <a:lnSpc>
                <a:spcPts val="1800"/>
              </a:lnSpc>
            </a:pPr>
            <a:endParaRPr lang="en-US" sz="19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8000" y="4330700"/>
            <a:ext cx="2952731" cy="554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3.   Modified Monolingual </a:t>
            </a:r>
          </a:p>
          <a:p>
            <a:pPr>
              <a:lnSpc>
                <a:spcPts val="2200"/>
              </a:lnSpc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88000" y="4673600"/>
            <a:ext cx="3715761" cy="4410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</a:tabLst>
              <a:defRPr/>
            </a:pPr>
            <a:r>
              <a:rPr lang="en-US" sz="1342" smtClean="0">
                <a:solidFill>
                  <a:srgbClr val="FE8537"/>
                </a:solidFill>
                <a:latin typeface="Century Schoolbook"/>
              </a:rPr>
              <a:t>a. </a:t>
            </a: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	Group the class according to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</a:tabLst>
              <a:defRPr/>
            </a:pPr>
            <a:endParaRPr lang="en-US" sz="1342">
              <a:solidFill>
                <a:srgbClr val="FE8537"/>
              </a:solidFill>
              <a:latin typeface="Century School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5200" y="4902200"/>
            <a:ext cx="3335850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Laguage &amp; match it with the </a:t>
            </a:r>
            <a:br>
              <a:rPr lang="en-US" sz="1912" smtClean="0">
                <a:solidFill>
                  <a:srgbClr val="000000"/>
                </a:solidFill>
                <a:latin typeface="Century Schoolbook"/>
              </a:rPr>
            </a:b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teacher </a:t>
            </a:r>
          </a:p>
          <a:p>
            <a:pPr>
              <a:lnSpc>
                <a:spcPts val="1800"/>
              </a:lnSpc>
            </a:pPr>
            <a:endParaRPr lang="en-US" sz="19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8000" y="5384800"/>
            <a:ext cx="3815147" cy="899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a.1 One class can be monolingual </a:t>
            </a:r>
            <a:br>
              <a:rPr lang="en-US" sz="1912" smtClean="0">
                <a:solidFill>
                  <a:srgbClr val="000000"/>
                </a:solidFill>
                <a:latin typeface="Century Schoolbook"/>
              </a:rPr>
            </a:b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a.2 One or two classes can be bi-</a:t>
            </a:r>
          </a:p>
          <a:p>
            <a:pPr>
              <a:lnSpc>
                <a:spcPts val="2400"/>
              </a:lnSpc>
            </a:pPr>
            <a:endParaRPr lang="en-US" sz="19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5200" y="5994400"/>
            <a:ext cx="2930289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or tri- lingual (assistance </a:t>
            </a:r>
            <a:br>
              <a:rPr lang="en-US" sz="1912" smtClean="0">
                <a:solidFill>
                  <a:srgbClr val="000000"/>
                </a:solidFill>
                <a:latin typeface="Century Schoolbook"/>
              </a:rPr>
            </a:b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from the parents who are </a:t>
            </a:r>
          </a:p>
          <a:p>
            <a:pPr>
              <a:lnSpc>
                <a:spcPts val="1800"/>
              </a:lnSpc>
            </a:pPr>
            <a:endParaRPr lang="en-US" sz="1912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5200" y="6451600"/>
            <a:ext cx="3363100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912" smtClean="0">
                <a:solidFill>
                  <a:srgbClr val="000000"/>
                </a:solidFill>
                <a:latin typeface="Century Schoolbook"/>
              </a:rPr>
              <a:t>native speakers is necessary)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B3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6700" y="977900"/>
            <a:ext cx="2758769" cy="7437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3010" smtClean="0">
                <a:solidFill>
                  <a:srgbClr val="575F6C"/>
                </a:solidFill>
                <a:latin typeface="Century Schoolbook"/>
              </a:rPr>
              <a:t>C</a:t>
            </a:r>
            <a:r>
              <a:rPr lang="en-US" sz="2410" smtClean="0">
                <a:solidFill>
                  <a:srgbClr val="575F6C"/>
                </a:solidFill>
                <a:latin typeface="Century Schoolbook"/>
              </a:rPr>
              <a:t>LASS</a:t>
            </a:r>
            <a:r>
              <a:rPr lang="en-US" sz="3010" smtClean="0">
                <a:solidFill>
                  <a:srgbClr val="575F6C"/>
                </a:solidFill>
                <a:latin typeface="Century Schoolbook"/>
              </a:rPr>
              <a:t> M</a:t>
            </a:r>
            <a:r>
              <a:rPr lang="en-US" sz="2410" smtClean="0">
                <a:solidFill>
                  <a:srgbClr val="575F6C"/>
                </a:solidFill>
                <a:latin typeface="Century Schoolbook"/>
              </a:rPr>
              <a:t>ODELS </a:t>
            </a:r>
          </a:p>
          <a:p>
            <a:pPr>
              <a:lnSpc>
                <a:spcPts val="2900"/>
              </a:lnSpc>
            </a:pPr>
            <a:endParaRPr lang="en-US" sz="3010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1981200"/>
            <a:ext cx="3356688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4. One School- Multiple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0800" y="1981200"/>
            <a:ext cx="3420808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90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 Lingua Franca (use of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500" y="2349500"/>
            <a:ext cx="3060133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Languages - Multiple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0" y="2349500"/>
            <a:ext cx="2152833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the community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500" y="2717800"/>
            <a:ext cx="1216680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Classess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7500" y="2717800"/>
            <a:ext cx="1409040" cy="370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410" smtClean="0">
                <a:solidFill>
                  <a:srgbClr val="000000"/>
                </a:solidFill>
                <a:latin typeface="Century Schoolbook"/>
              </a:rPr>
              <a:t>language)</a:t>
            </a:r>
            <a:endParaRPr lang="en-US" sz="2410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5E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600" y="838200"/>
            <a:ext cx="733373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MTBMLE B</a:t>
            </a:r>
            <a:r>
              <a:rPr lang="en-US" sz="1930" b="1" smtClean="0">
                <a:solidFill>
                  <a:srgbClr val="575F6C"/>
                </a:solidFill>
                <a:latin typeface="Century Schoolbook"/>
              </a:rPr>
              <a:t>RIDGING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 P</a:t>
            </a:r>
            <a:r>
              <a:rPr lang="en-US" sz="1930" b="1" smtClean="0">
                <a:solidFill>
                  <a:srgbClr val="575F6C"/>
                </a:solidFill>
                <a:latin typeface="Century Schoolbook"/>
              </a:rPr>
              <a:t>LAN IN A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 3 </a:t>
            </a:r>
            <a:r>
              <a:rPr lang="en-US" sz="1930" b="1" smtClean="0">
                <a:solidFill>
                  <a:srgbClr val="575F6C"/>
                </a:solidFill>
                <a:latin typeface="Century Schoolbook"/>
              </a:rPr>
              <a:t>YEAR PROGRAM </a:t>
            </a:r>
          </a:p>
          <a:p>
            <a:pPr>
              <a:lnSpc>
                <a:spcPts val="2300"/>
              </a:lnSpc>
            </a:pPr>
            <a:endParaRPr lang="en-US" sz="2410" b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00" y="1155700"/>
            <a:ext cx="8407751" cy="6600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10" b="1" smtClean="0">
                <a:solidFill>
                  <a:srgbClr val="00B0F0"/>
                </a:solidFill>
                <a:latin typeface="Century Schoolbook"/>
              </a:rPr>
              <a:t>F</a:t>
            </a:r>
            <a:r>
              <a:rPr lang="en-US" sz="1930" b="1" smtClean="0">
                <a:solidFill>
                  <a:srgbClr val="00B0F0"/>
                </a:solidFill>
                <a:latin typeface="Century Schoolbook"/>
              </a:rPr>
              <a:t>IRST</a:t>
            </a:r>
            <a:r>
              <a:rPr lang="en-US" sz="2410" b="1" smtClean="0">
                <a:solidFill>
                  <a:srgbClr val="00B0F0"/>
                </a:solidFill>
                <a:latin typeface="Century Schoolbook"/>
              </a:rPr>
              <a:t> L</a:t>
            </a:r>
            <a:r>
              <a:rPr lang="en-US" sz="1930" b="1" smtClean="0">
                <a:solidFill>
                  <a:srgbClr val="00B0F0"/>
                </a:solidFill>
                <a:latin typeface="Century Schoolbook"/>
              </a:rPr>
              <a:t>ANGUAGE AS</a:t>
            </a:r>
            <a:r>
              <a:rPr lang="en-US" sz="2410" b="1" smtClean="0">
                <a:solidFill>
                  <a:srgbClr val="00B0F0"/>
                </a:solidFill>
                <a:latin typeface="Century Schoolbook"/>
              </a:rPr>
              <a:t> L1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, </a:t>
            </a:r>
            <a:r>
              <a:rPr lang="en-US" sz="2410" b="1" smtClean="0">
                <a:solidFill>
                  <a:srgbClr val="FFFF00"/>
                </a:solidFill>
                <a:latin typeface="Century Schoolbook"/>
              </a:rPr>
              <a:t>F</a:t>
            </a:r>
            <a:r>
              <a:rPr lang="en-US" sz="1930" b="1" smtClean="0">
                <a:solidFill>
                  <a:srgbClr val="FFFF00"/>
                </a:solidFill>
                <a:latin typeface="Century Schoolbook"/>
              </a:rPr>
              <a:t>ILIPINO AS</a:t>
            </a:r>
            <a:r>
              <a:rPr lang="en-US" sz="2410" b="1" smtClean="0">
                <a:solidFill>
                  <a:srgbClr val="FFFF00"/>
                </a:solidFill>
                <a:latin typeface="Century Schoolbook"/>
              </a:rPr>
              <a:t> L2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, </a:t>
            </a:r>
            <a:r>
              <a:rPr lang="en-US" sz="2410" b="1" smtClean="0">
                <a:solidFill>
                  <a:srgbClr val="FFBF00"/>
                </a:solidFill>
                <a:latin typeface="Century Schoolbook"/>
              </a:rPr>
              <a:t>E</a:t>
            </a:r>
            <a:r>
              <a:rPr lang="en-US" sz="1930" b="1" smtClean="0">
                <a:solidFill>
                  <a:srgbClr val="FFBF00"/>
                </a:solidFill>
                <a:latin typeface="Century Schoolbook"/>
              </a:rPr>
              <a:t>NGLISH AS</a:t>
            </a:r>
            <a:r>
              <a:rPr lang="en-US" sz="2410" b="1" smtClean="0">
                <a:solidFill>
                  <a:srgbClr val="FFBF00"/>
                </a:solidFill>
                <a:latin typeface="Century Schoolbook"/>
              </a:rPr>
              <a:t> L3 </a:t>
            </a:r>
          </a:p>
          <a:p>
            <a:pPr>
              <a:lnSpc>
                <a:spcPts val="2700"/>
              </a:lnSpc>
            </a:pPr>
            <a:endParaRPr lang="en-US" sz="1930" b="1">
              <a:solidFill>
                <a:srgbClr val="FFBF0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" y="1625600"/>
            <a:ext cx="819135" cy="3404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212" b="1" smtClean="0">
                <a:solidFill>
                  <a:srgbClr val="000000"/>
                </a:solidFill>
                <a:latin typeface="Arial"/>
              </a:rPr>
              <a:t>Grade</a:t>
            </a:r>
            <a:endParaRPr lang="en-US" sz="22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16383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L1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100" y="1663700"/>
            <a:ext cx="48250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Math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8100" y="1663700"/>
            <a:ext cx="31098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Sci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4100" y="1663700"/>
            <a:ext cx="74539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0100" y="1663700"/>
            <a:ext cx="852798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Edukasy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6100" y="16637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Araling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2100" y="16637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Fil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8100" y="1663700"/>
            <a:ext cx="39113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700" y="1981200"/>
            <a:ext cx="314189" cy="6219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III </a:t>
            </a:r>
          </a:p>
          <a:p>
            <a:pPr>
              <a:lnSpc>
                <a:spcPts val="2500"/>
              </a:lnSpc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80100" y="1917700"/>
            <a:ext cx="195887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on sa 	Panlipun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700" y="2997200"/>
            <a:ext cx="1710405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0" algn="l"/>
              </a:tabLst>
              <a:defRPr/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Grade </a:t>
            </a:r>
            <a:r>
              <a:rPr lang="en-US" sz="1612" b="1" smtClean="0">
                <a:solidFill>
                  <a:srgbClr val="000000"/>
                </a:solidFill>
                <a:latin typeface="Arial"/>
              </a:rPr>
              <a:t>	L1 </a:t>
            </a:r>
          </a:p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0" algn="l"/>
              </a:tabLst>
              <a:defRPr/>
            </a:pPr>
            <a:endParaRPr lang="en-US" sz="22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700" y="3340100"/>
            <a:ext cx="235642" cy="6219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II </a:t>
            </a:r>
          </a:p>
          <a:p>
            <a:pPr>
              <a:lnSpc>
                <a:spcPts val="25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4700" y="4648200"/>
            <a:ext cx="202459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92200" algn="l"/>
              </a:tabLst>
              <a:defRPr/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Grade I </a:t>
            </a:r>
            <a:r>
              <a:rPr lang="en-US" sz="1612" b="1" smtClean="0">
                <a:solidFill>
                  <a:srgbClr val="000000"/>
                </a:solidFill>
                <a:latin typeface="Arial"/>
              </a:rPr>
              <a:t>	L1 - L, S, </a:t>
            </a:r>
          </a:p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92200" algn="l"/>
              </a:tabLst>
              <a:defRPr/>
            </a:pPr>
            <a:endParaRPr lang="en-US" sz="22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3100" y="4940300"/>
            <a:ext cx="759632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R, W, V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4700" y="6197600"/>
            <a:ext cx="283732" cy="6219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K </a:t>
            </a:r>
          </a:p>
          <a:p>
            <a:pPr>
              <a:lnSpc>
                <a:spcPts val="25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80100" y="2209800"/>
            <a:ext cx="1325684" cy="5407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Pagpapa 	an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katao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32100" y="3035300"/>
            <a:ext cx="542937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32000" algn="l"/>
                <a:tab pos="3048000" algn="l"/>
                <a:tab pos="4064000" algn="l"/>
                <a:tab pos="5080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Math 	MAPEH 	Edukasy 	Araling 	Fil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32000" algn="l"/>
                <a:tab pos="3048000" algn="l"/>
                <a:tab pos="4064000" algn="l"/>
                <a:tab pos="5080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0100" y="3276600"/>
            <a:ext cx="2779094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955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on sa 	Panlipun 	LSRW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Pagpapa an </a:t>
            </a: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955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0100" y="3771900"/>
            <a:ext cx="599523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katao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32100" y="4686300"/>
            <a:ext cx="560089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32000" algn="l"/>
                <a:tab pos="3048000" algn="l"/>
                <a:tab pos="4064000" algn="l"/>
                <a:tab pos="5080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Math 	MAPEH 	Edukasy 	Araling 	Oral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32000" algn="l"/>
                <a:tab pos="3048000" algn="l"/>
                <a:tab pos="4064000" algn="l"/>
                <a:tab pos="5080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0100" y="4927600"/>
            <a:ext cx="2351606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on sa 	Panlipun 	Fil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Pagpapa an </a:t>
            </a: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0100" y="5422900"/>
            <a:ext cx="599523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katao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95600" y="6197600"/>
            <a:ext cx="6033511" cy="6219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Mother Tongue - language, math, values etc. </a:t>
            </a:r>
          </a:p>
          <a:p>
            <a:pPr>
              <a:lnSpc>
                <a:spcPts val="2500"/>
              </a:lnSpc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928100" y="3022600"/>
            <a:ext cx="966611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Oral then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RW Eng </a:t>
            </a:r>
          </a:p>
          <a:p>
            <a:pPr>
              <a:lnSpc>
                <a:spcPts val="1900"/>
              </a:lnSpc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8100" y="4673600"/>
            <a:ext cx="471283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Oral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Eng </a:t>
            </a:r>
          </a:p>
          <a:p>
            <a:pPr>
              <a:lnSpc>
                <a:spcPts val="1900"/>
              </a:lnSpc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0A0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600" y="622300"/>
            <a:ext cx="7333739" cy="10768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MTBMLE B</a:t>
            </a:r>
            <a:r>
              <a:rPr lang="en-US" sz="1930" b="1" smtClean="0">
                <a:solidFill>
                  <a:srgbClr val="575F6C"/>
                </a:solidFill>
                <a:latin typeface="Century Schoolbook"/>
              </a:rPr>
              <a:t>RIDGING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 P</a:t>
            </a:r>
            <a:r>
              <a:rPr lang="en-US" sz="1930" b="1" smtClean="0">
                <a:solidFill>
                  <a:srgbClr val="575F6C"/>
                </a:solidFill>
                <a:latin typeface="Century Schoolbook"/>
              </a:rPr>
              <a:t>LAN IN A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 3 </a:t>
            </a:r>
            <a:r>
              <a:rPr lang="en-US" sz="1930" b="1" smtClean="0">
                <a:solidFill>
                  <a:srgbClr val="575F6C"/>
                </a:solidFill>
                <a:latin typeface="Century Schoolbook"/>
              </a:rPr>
              <a:t>YEAR PROGRAM </a:t>
            </a:r>
            <a:r>
              <a:rPr lang="en-US" sz="2410" b="1" smtClean="0">
                <a:solidFill>
                  <a:srgbClr val="FFFF00"/>
                </a:solidFill>
                <a:latin typeface="Century Schoolbook"/>
              </a:rPr>
              <a:t/>
            </a:r>
            <a:br>
              <a:rPr lang="en-US" sz="2410" b="1" smtClean="0">
                <a:solidFill>
                  <a:srgbClr val="FFFF00"/>
                </a:solidFill>
                <a:latin typeface="Century Schoolbook"/>
              </a:rPr>
            </a:br>
            <a:r>
              <a:rPr lang="en-US" sz="2410" b="1" smtClean="0">
                <a:solidFill>
                  <a:srgbClr val="FFFF00"/>
                </a:solidFill>
                <a:latin typeface="Century Schoolbook"/>
              </a:rPr>
              <a:t>L1 </a:t>
            </a:r>
            <a:r>
              <a:rPr lang="en-US" sz="1930" b="1" smtClean="0">
                <a:solidFill>
                  <a:srgbClr val="FFFF00"/>
                </a:solidFill>
                <a:latin typeface="Century Schoolbook"/>
              </a:rPr>
              <a:t>AS</a:t>
            </a:r>
            <a:r>
              <a:rPr lang="en-US" sz="2410" b="1" smtClean="0">
                <a:solidFill>
                  <a:srgbClr val="FFFF00"/>
                </a:solidFill>
                <a:latin typeface="Century Schoolbook"/>
              </a:rPr>
              <a:t> F</a:t>
            </a:r>
            <a:r>
              <a:rPr lang="en-US" sz="1930" b="1" smtClean="0">
                <a:solidFill>
                  <a:srgbClr val="FFFF00"/>
                </a:solidFill>
                <a:latin typeface="Century Schoolbook"/>
              </a:rPr>
              <a:t>ILIPINO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, </a:t>
            </a:r>
            <a:r>
              <a:rPr lang="en-US" sz="2410" b="1" smtClean="0">
                <a:solidFill>
                  <a:srgbClr val="FFBF00"/>
                </a:solidFill>
                <a:latin typeface="Century Schoolbook"/>
              </a:rPr>
              <a:t>L2 </a:t>
            </a:r>
            <a:r>
              <a:rPr lang="en-US" sz="1930" b="1" smtClean="0">
                <a:solidFill>
                  <a:srgbClr val="FFBF00"/>
                </a:solidFill>
                <a:latin typeface="Century Schoolbook"/>
              </a:rPr>
              <a:t>AS</a:t>
            </a:r>
            <a:r>
              <a:rPr lang="en-US" sz="2410" b="1" smtClean="0">
                <a:solidFill>
                  <a:srgbClr val="FFBF00"/>
                </a:solidFill>
                <a:latin typeface="Century Schoolbook"/>
              </a:rPr>
              <a:t> E</a:t>
            </a:r>
            <a:r>
              <a:rPr lang="en-US" sz="1930" b="1" smtClean="0">
                <a:solidFill>
                  <a:srgbClr val="FFBF00"/>
                </a:solidFill>
                <a:latin typeface="Century Schoolbook"/>
              </a:rPr>
              <a:t>NGLISH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, </a:t>
            </a:r>
            <a:r>
              <a:rPr lang="en-US" sz="1930" b="1" smtClean="0">
                <a:solidFill>
                  <a:srgbClr val="70309F"/>
                </a:solidFill>
                <a:latin typeface="Century Schoolbook"/>
              </a:rPr>
              <a:t>ANOTHER</a:t>
            </a:r>
            <a:r>
              <a:rPr lang="en-US" sz="2410" b="1" smtClean="0">
                <a:solidFill>
                  <a:srgbClr val="70309F"/>
                </a:solidFill>
                <a:latin typeface="Century Schoolbook"/>
              </a:rPr>
              <a:t> L3 </a:t>
            </a:r>
          </a:p>
          <a:p>
            <a:pPr>
              <a:lnSpc>
                <a:spcPts val="2900"/>
              </a:lnSpc>
            </a:pPr>
            <a:endParaRPr lang="en-US" sz="1930" b="1">
              <a:solidFill>
                <a:srgbClr val="70309F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700" y="1473200"/>
            <a:ext cx="819135" cy="3404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2212" b="1" smtClean="0">
                <a:solidFill>
                  <a:srgbClr val="000000"/>
                </a:solidFill>
                <a:latin typeface="Arial"/>
              </a:rPr>
              <a:t>Grade</a:t>
            </a:r>
            <a:endParaRPr lang="en-US" sz="22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0" y="1485900"/>
            <a:ext cx="54181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L1 Fil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2100" y="1511300"/>
            <a:ext cx="48250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Math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8100" y="1511300"/>
            <a:ext cx="31098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Sci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4100" y="1511300"/>
            <a:ext cx="74539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0100" y="1511300"/>
            <a:ext cx="852798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Edukasy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100" y="15113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Araling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2100" y="1511300"/>
            <a:ext cx="90518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FFFFFF"/>
                </a:solidFill>
                <a:latin typeface="Arial"/>
              </a:rPr>
              <a:t>L3 LSRW</a:t>
            </a:r>
            <a:endParaRPr lang="en-US" sz="1612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8100" y="1511300"/>
            <a:ext cx="39113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700" y="1828800"/>
            <a:ext cx="314189" cy="6219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III </a:t>
            </a:r>
          </a:p>
          <a:p>
            <a:pPr>
              <a:lnSpc>
                <a:spcPts val="2500"/>
              </a:lnSpc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80100" y="1765300"/>
            <a:ext cx="195887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on sa 	Panlipun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700" y="3073400"/>
            <a:ext cx="1856277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44600" algn="l"/>
              </a:tabLst>
              <a:defRPr/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Grade </a:t>
            </a:r>
            <a:r>
              <a:rPr lang="en-US" sz="1612" b="1" smtClean="0">
                <a:solidFill>
                  <a:srgbClr val="000000"/>
                </a:solidFill>
                <a:latin typeface="Arial"/>
              </a:rPr>
              <a:t>	L1 Fil </a:t>
            </a:r>
          </a:p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44600" algn="l"/>
              </a:tabLst>
              <a:defRPr/>
            </a:pPr>
            <a:endParaRPr lang="en-US" sz="22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700" y="3403600"/>
            <a:ext cx="235642" cy="6219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II </a:t>
            </a:r>
          </a:p>
          <a:p>
            <a:pPr>
              <a:lnSpc>
                <a:spcPts val="2500"/>
              </a:lnSpc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4700" y="4686300"/>
            <a:ext cx="2024593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92200" algn="l"/>
              </a:tabLst>
              <a:defRPr/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Grade I </a:t>
            </a:r>
            <a:r>
              <a:rPr lang="en-US" sz="1612" b="1" smtClean="0">
                <a:solidFill>
                  <a:srgbClr val="000000"/>
                </a:solidFill>
                <a:latin typeface="Arial"/>
              </a:rPr>
              <a:t>	L1 - L, S, </a:t>
            </a:r>
          </a:p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92200" algn="l"/>
              </a:tabLst>
              <a:defRPr/>
            </a:pPr>
            <a:endParaRPr lang="en-US" sz="22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3100" y="4978400"/>
            <a:ext cx="759632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R, W, V </a:t>
            </a:r>
          </a:p>
          <a:p>
            <a:pPr>
              <a:lnSpc>
                <a:spcPts val="1400"/>
              </a:lnSpc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4700" y="6311900"/>
            <a:ext cx="283732" cy="6219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12" b="1" smtClean="0">
                <a:solidFill>
                  <a:srgbClr val="000000"/>
                </a:solidFill>
                <a:latin typeface="Arial"/>
              </a:rPr>
              <a:t>K </a:t>
            </a:r>
          </a:p>
          <a:p>
            <a:pPr>
              <a:lnSpc>
                <a:spcPts val="2500"/>
              </a:lnSpc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32100" y="3111500"/>
            <a:ext cx="540212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Math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32100" y="4724400"/>
            <a:ext cx="540212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Math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80100" y="2057400"/>
            <a:ext cx="1325684" cy="5407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Pagpapa 	an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katao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4100" y="3111500"/>
            <a:ext cx="354904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  <a:tab pos="3048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 	Edukasy 	Araling </a:t>
            </a:r>
            <a:r>
              <a:rPr lang="en-US" sz="1612" b="1" smtClean="0">
                <a:solidFill>
                  <a:srgbClr val="FFFFFF"/>
                </a:solidFill>
                <a:latin typeface="Arial"/>
              </a:rPr>
              <a:t>	Oral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  <a:tab pos="3048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0100" y="3352800"/>
            <a:ext cx="23516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on sa 	Panlipun </a:t>
            </a:r>
            <a:r>
              <a:rPr lang="en-US" sz="1612" b="1" smtClean="0">
                <a:solidFill>
                  <a:srgbClr val="FFFFFF"/>
                </a:solidFill>
                <a:latin typeface="Arial"/>
              </a:rPr>
              <a:t>	L3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0100" y="3581400"/>
            <a:ext cx="1325684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Pagpapa 	an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katao </a:t>
            </a: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4100" y="4724400"/>
            <a:ext cx="354904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  <a:tab pos="3048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 	Edukasy 	Araling </a:t>
            </a:r>
            <a:r>
              <a:rPr lang="en-US" sz="1612" b="1" smtClean="0">
                <a:solidFill>
                  <a:srgbClr val="FFFFFF"/>
                </a:solidFill>
                <a:latin typeface="Arial"/>
              </a:rPr>
              <a:t>	Oral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  <a:tab pos="3048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0100" y="4965700"/>
            <a:ext cx="23516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on sa 	Panlipun </a:t>
            </a:r>
            <a:r>
              <a:rPr lang="en-US" sz="1612" b="1" smtClean="0">
                <a:solidFill>
                  <a:srgbClr val="FFFFFF"/>
                </a:solidFill>
                <a:latin typeface="Arial"/>
              </a:rPr>
              <a:t>	L3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  <a:tab pos="2032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0100" y="5207000"/>
            <a:ext cx="1325684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Pagpapa 	an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katao </a:t>
            </a: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0" algn="l"/>
              </a:tabLst>
              <a:defRPr/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8400" y="6311900"/>
            <a:ext cx="4420184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Mother Tongue - language, math, values etc. </a:t>
            </a:r>
          </a:p>
          <a:p>
            <a:pPr>
              <a:lnSpc>
                <a:spcPts val="1800"/>
              </a:lnSpc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928100" y="3098800"/>
            <a:ext cx="966611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Oral then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RW Eng </a:t>
            </a:r>
          </a:p>
          <a:p>
            <a:pPr>
              <a:lnSpc>
                <a:spcPts val="1900"/>
              </a:lnSpc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28100" y="4724400"/>
            <a:ext cx="471283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612" b="1" smtClean="0">
                <a:solidFill>
                  <a:srgbClr val="000000"/>
                </a:solidFill>
                <a:latin typeface="Arial"/>
              </a:rPr>
              <a:t>Oral </a:t>
            </a:r>
            <a:br>
              <a:rPr lang="en-US" sz="1612" b="1" smtClean="0">
                <a:solidFill>
                  <a:srgbClr val="000000"/>
                </a:solidFill>
                <a:latin typeface="Arial"/>
              </a:rPr>
            </a:br>
            <a:r>
              <a:rPr lang="en-US" sz="1612" b="1" smtClean="0">
                <a:solidFill>
                  <a:srgbClr val="000000"/>
                </a:solidFill>
                <a:latin typeface="Arial"/>
              </a:rPr>
              <a:t>Eng </a:t>
            </a:r>
          </a:p>
          <a:p>
            <a:pPr>
              <a:lnSpc>
                <a:spcPts val="1900"/>
              </a:lnSpc>
            </a:pP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AB6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600" y="622300"/>
            <a:ext cx="7333739" cy="10768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MTBMLE B</a:t>
            </a:r>
            <a:r>
              <a:rPr lang="en-US" sz="1930" b="1" smtClean="0">
                <a:solidFill>
                  <a:srgbClr val="575F6C"/>
                </a:solidFill>
                <a:latin typeface="Century Schoolbook"/>
              </a:rPr>
              <a:t>RIDGING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 P</a:t>
            </a:r>
            <a:r>
              <a:rPr lang="en-US" sz="1930" b="1" smtClean="0">
                <a:solidFill>
                  <a:srgbClr val="575F6C"/>
                </a:solidFill>
                <a:latin typeface="Century Schoolbook"/>
              </a:rPr>
              <a:t>LAN IN A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 3 </a:t>
            </a:r>
            <a:r>
              <a:rPr lang="en-US" sz="1930" b="1" smtClean="0">
                <a:solidFill>
                  <a:srgbClr val="575F6C"/>
                </a:solidFill>
                <a:latin typeface="Century Schoolbook"/>
              </a:rPr>
              <a:t>YEAR PROGRAM </a:t>
            </a:r>
            <a:r>
              <a:rPr lang="en-US" sz="2410" b="1" smtClean="0">
                <a:solidFill>
                  <a:srgbClr val="FFBF00"/>
                </a:solidFill>
                <a:latin typeface="Century Schoolbook"/>
              </a:rPr>
              <a:t/>
            </a:r>
            <a:br>
              <a:rPr lang="en-US" sz="2410" b="1" smtClean="0">
                <a:solidFill>
                  <a:srgbClr val="FFBF00"/>
                </a:solidFill>
                <a:latin typeface="Century Schoolbook"/>
              </a:rPr>
            </a:br>
            <a:r>
              <a:rPr lang="en-US" sz="2410" b="1" smtClean="0">
                <a:solidFill>
                  <a:srgbClr val="FFBF00"/>
                </a:solidFill>
                <a:latin typeface="Century Schoolbook"/>
              </a:rPr>
              <a:t>L1 </a:t>
            </a:r>
            <a:r>
              <a:rPr lang="en-US" sz="1930" b="1" smtClean="0">
                <a:solidFill>
                  <a:srgbClr val="FFBF00"/>
                </a:solidFill>
                <a:latin typeface="Century Schoolbook"/>
              </a:rPr>
              <a:t>AS</a:t>
            </a:r>
            <a:r>
              <a:rPr lang="en-US" sz="2410" b="1" smtClean="0">
                <a:solidFill>
                  <a:srgbClr val="FFBF00"/>
                </a:solidFill>
                <a:latin typeface="Century Schoolbook"/>
              </a:rPr>
              <a:t> E</a:t>
            </a:r>
            <a:r>
              <a:rPr lang="en-US" sz="1930" b="1" smtClean="0">
                <a:solidFill>
                  <a:srgbClr val="FFBF00"/>
                </a:solidFill>
                <a:latin typeface="Century Schoolbook"/>
              </a:rPr>
              <a:t>NGLISH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, </a:t>
            </a:r>
            <a:r>
              <a:rPr lang="en-US" sz="2410" b="1" smtClean="0">
                <a:solidFill>
                  <a:srgbClr val="FFFF00"/>
                </a:solidFill>
                <a:latin typeface="Century Schoolbook"/>
              </a:rPr>
              <a:t>L2 </a:t>
            </a:r>
            <a:r>
              <a:rPr lang="en-US" sz="1930" b="1" smtClean="0">
                <a:solidFill>
                  <a:srgbClr val="FFFF00"/>
                </a:solidFill>
                <a:latin typeface="Century Schoolbook"/>
              </a:rPr>
              <a:t>AS</a:t>
            </a:r>
            <a:r>
              <a:rPr lang="en-US" sz="2410" b="1" smtClean="0">
                <a:solidFill>
                  <a:srgbClr val="FFFF00"/>
                </a:solidFill>
                <a:latin typeface="Century Schoolbook"/>
              </a:rPr>
              <a:t> F</a:t>
            </a:r>
            <a:r>
              <a:rPr lang="en-US" sz="1930" b="1" smtClean="0">
                <a:solidFill>
                  <a:srgbClr val="FFFF00"/>
                </a:solidFill>
                <a:latin typeface="Century Schoolbook"/>
              </a:rPr>
              <a:t>ILIPINO</a:t>
            </a:r>
            <a:r>
              <a:rPr lang="en-US" sz="2410" b="1" smtClean="0">
                <a:solidFill>
                  <a:srgbClr val="575F6C"/>
                </a:solidFill>
                <a:latin typeface="Century Schoolbook"/>
              </a:rPr>
              <a:t>, </a:t>
            </a:r>
            <a:r>
              <a:rPr lang="en-US" sz="1930" b="1" smtClean="0">
                <a:solidFill>
                  <a:srgbClr val="70309F"/>
                </a:solidFill>
                <a:latin typeface="Century Schoolbook"/>
              </a:rPr>
              <a:t>ANOTHER</a:t>
            </a:r>
            <a:r>
              <a:rPr lang="en-US" sz="2410" b="1" smtClean="0">
                <a:solidFill>
                  <a:srgbClr val="70309F"/>
                </a:solidFill>
                <a:latin typeface="Century Schoolbook"/>
              </a:rPr>
              <a:t> L3 </a:t>
            </a:r>
          </a:p>
          <a:p>
            <a:pPr>
              <a:lnSpc>
                <a:spcPts val="2900"/>
              </a:lnSpc>
            </a:pPr>
            <a:endParaRPr lang="en-US" sz="1930" b="1">
              <a:solidFill>
                <a:srgbClr val="70309F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700" y="1409700"/>
            <a:ext cx="82875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Grade III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5800" y="1409700"/>
            <a:ext cx="69089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L1 Eng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2100" y="1435100"/>
            <a:ext cx="48250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Math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8100" y="1435100"/>
            <a:ext cx="31098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Sci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4100" y="1435100"/>
            <a:ext cx="74539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0100" y="1435100"/>
            <a:ext cx="852798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Edukasy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100" y="14351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Araling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2100" y="1435100"/>
            <a:ext cx="90518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Fil LSRW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8100" y="1435100"/>
            <a:ext cx="90890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FFFFFF"/>
                </a:solidFill>
                <a:latin typeface="Arial"/>
              </a:rPr>
              <a:t>Oral then</a:t>
            </a:r>
            <a:endParaRPr lang="en-US" sz="1612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0100" y="1689100"/>
            <a:ext cx="54181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on sa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6100" y="1689100"/>
            <a:ext cx="875240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Panlipun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8100" y="1689100"/>
            <a:ext cx="640688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FFFFFF"/>
                </a:solidFill>
                <a:latin typeface="Arial"/>
              </a:rPr>
              <a:t>RW L3</a:t>
            </a:r>
            <a:endParaRPr lang="en-US" sz="1612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0100" y="1930400"/>
            <a:ext cx="864019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Pagpapa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6100" y="19304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0100" y="2171700"/>
            <a:ext cx="54181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katao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700" y="2895600"/>
            <a:ext cx="77104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Grade II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5800" y="2895600"/>
            <a:ext cx="69089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L1 Eng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2100" y="2933700"/>
            <a:ext cx="48250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Math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4100" y="2933700"/>
            <a:ext cx="74539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0100" y="2933700"/>
            <a:ext cx="852798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Edukasy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6100" y="29337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Araling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12100" y="2933700"/>
            <a:ext cx="41357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Oral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28100" y="29337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FFFFFF"/>
                </a:solidFill>
                <a:latin typeface="Arial"/>
              </a:rPr>
              <a:t>Oral L3</a:t>
            </a:r>
            <a:endParaRPr lang="en-US" sz="1612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0100" y="3175000"/>
            <a:ext cx="54181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on sa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96100" y="3175000"/>
            <a:ext cx="875240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Panlipun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2100" y="31750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Fil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80100" y="3429000"/>
            <a:ext cx="864019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Pagpapa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96100" y="34290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80100" y="3670300"/>
            <a:ext cx="54181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katao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4700" y="45847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Grade 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6900" y="4584700"/>
            <a:ext cx="864019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L1 - L, S,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2100" y="4622800"/>
            <a:ext cx="48250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Math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64100" y="4622800"/>
            <a:ext cx="74539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0100" y="4622800"/>
            <a:ext cx="852798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Edukasy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96100" y="46228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Araling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12100" y="4622800"/>
            <a:ext cx="41357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Oral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28100" y="46228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FFFFFF"/>
                </a:solidFill>
                <a:latin typeface="Arial"/>
              </a:rPr>
              <a:t>Oral L3</a:t>
            </a:r>
            <a:endParaRPr lang="en-US" sz="1612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43100" y="4826000"/>
            <a:ext cx="70192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R, W, V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0100" y="4864100"/>
            <a:ext cx="54181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on sa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96100" y="4864100"/>
            <a:ext cx="875240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Panlipun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12100" y="48641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Fil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80100" y="5105400"/>
            <a:ext cx="864019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Pagpapa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96100" y="51054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80100" y="5359400"/>
            <a:ext cx="54181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katao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00" y="6286500"/>
            <a:ext cx="149080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K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08400" y="6286500"/>
            <a:ext cx="4362476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Mother Tongue - language, math, values etc.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9DB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4900" y="393700"/>
            <a:ext cx="503182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84" b="1" smtClean="0">
                <a:solidFill>
                  <a:srgbClr val="4C5B78"/>
                </a:solidFill>
                <a:latin typeface="Century Schoolbook"/>
              </a:rPr>
              <a:t>MTBMLE Bridging Plan in a 3 year program </a:t>
            </a:r>
          </a:p>
          <a:p>
            <a:pPr>
              <a:lnSpc>
                <a:spcPts val="2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673100"/>
            <a:ext cx="5931111" cy="5185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84" smtClean="0">
                <a:solidFill>
                  <a:srgbClr val="00B0F0"/>
                </a:solidFill>
                <a:latin typeface="Century Schoolbook"/>
              </a:rPr>
              <a:t>L1 First Language</a:t>
            </a:r>
            <a:r>
              <a:rPr lang="en-US" sz="1684" b="1" smtClean="0">
                <a:solidFill>
                  <a:srgbClr val="4C5B78"/>
                </a:solidFill>
                <a:latin typeface="Century Schoolbook"/>
              </a:rPr>
              <a:t>, </a:t>
            </a:r>
            <a:r>
              <a:rPr lang="en-US" sz="1684" b="1" smtClean="0">
                <a:solidFill>
                  <a:srgbClr val="FFFF00"/>
                </a:solidFill>
                <a:latin typeface="Century Schoolbook"/>
              </a:rPr>
              <a:t>L2 Filipino</a:t>
            </a:r>
            <a:r>
              <a:rPr lang="en-US" sz="1684" b="1" smtClean="0">
                <a:solidFill>
                  <a:srgbClr val="4C5B78"/>
                </a:solidFill>
                <a:latin typeface="Century Schoolbook"/>
              </a:rPr>
              <a:t>,  </a:t>
            </a:r>
            <a:r>
              <a:rPr lang="en-US" sz="1684" b="1" smtClean="0">
                <a:solidFill>
                  <a:srgbClr val="FFBF00"/>
                </a:solidFill>
                <a:latin typeface="Century Schoolbook"/>
              </a:rPr>
              <a:t>L3 English</a:t>
            </a:r>
            <a:r>
              <a:rPr lang="en-US" sz="1684" b="1" smtClean="0">
                <a:solidFill>
                  <a:srgbClr val="4C5B78"/>
                </a:solidFill>
                <a:latin typeface="Century Schoolbook"/>
              </a:rPr>
              <a:t>,  </a:t>
            </a:r>
            <a:r>
              <a:rPr lang="en-US" sz="1684" b="1" smtClean="0">
                <a:solidFill>
                  <a:srgbClr val="70309F"/>
                </a:solidFill>
                <a:latin typeface="Century Schoolbook"/>
              </a:rPr>
              <a:t>L4 Arabic </a:t>
            </a:r>
          </a:p>
          <a:p>
            <a:pPr>
              <a:lnSpc>
                <a:spcPts val="2100"/>
              </a:lnSpc>
            </a:pPr>
            <a:endParaRPr lang="en-US" sz="1684" b="1">
              <a:solidFill>
                <a:srgbClr val="4C5B78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700" y="1358900"/>
            <a:ext cx="82875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Grade III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0900" y="13589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L1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8600" y="1397000"/>
            <a:ext cx="48250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Math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9500" y="1397000"/>
            <a:ext cx="31098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Sci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9900" y="1397000"/>
            <a:ext cx="74539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1397000"/>
            <a:ext cx="62196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Eduka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9000" y="13970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L2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13970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Araling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8300" y="13970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L4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6200" y="1397000"/>
            <a:ext cx="39113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1638300"/>
            <a:ext cx="48410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syon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1638300"/>
            <a:ext cx="875240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Panlipun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1892300"/>
            <a:ext cx="230832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18923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133600"/>
            <a:ext cx="62196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2374900"/>
            <a:ext cx="657231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pakata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2616200"/>
            <a:ext cx="126638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700" y="2959100"/>
            <a:ext cx="77104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Grade II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900" y="29591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L1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8600" y="2984500"/>
            <a:ext cx="48250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Math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9900" y="2984500"/>
            <a:ext cx="74539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2984500"/>
            <a:ext cx="62196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Eduka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9000" y="2984500"/>
            <a:ext cx="90518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L2 LSRW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29845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Araling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66200" y="2984500"/>
            <a:ext cx="90890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Oral </a:t>
            </a:r>
            <a:r>
              <a:rPr lang="en-US" sz="1612" b="1" i="1" smtClean="0">
                <a:solidFill>
                  <a:srgbClr val="000000"/>
                </a:solidFill>
                <a:latin typeface="Arial"/>
              </a:rPr>
              <a:t>then</a:t>
            </a:r>
            <a:endParaRPr lang="en-US" sz="1612" b="1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1600" y="3238500"/>
            <a:ext cx="48410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syon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3238500"/>
            <a:ext cx="875240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Panlipun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88300" y="32385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L4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66200" y="3238500"/>
            <a:ext cx="34092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RW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3479800"/>
            <a:ext cx="230832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400" y="34798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66200" y="3479800"/>
            <a:ext cx="39113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600" y="3721100"/>
            <a:ext cx="62196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3962400"/>
            <a:ext cx="657231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pakata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81600" y="4203700"/>
            <a:ext cx="126638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4700" y="45466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Grade I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16100" y="4546600"/>
            <a:ext cx="864019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L1 - L, S,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8600" y="4584700"/>
            <a:ext cx="48250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Math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79900" y="4584700"/>
            <a:ext cx="74539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MAPEH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4584700"/>
            <a:ext cx="62196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Eduka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69000" y="45847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Oral L2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0400" y="4584700"/>
            <a:ext cx="71333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Araling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88300" y="45847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L4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66200" y="4584700"/>
            <a:ext cx="41357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Oral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00" y="4787900"/>
            <a:ext cx="70192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R, W, V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1600" y="4826000"/>
            <a:ext cx="484107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syon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0400" y="4826000"/>
            <a:ext cx="875240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Panlipun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66200" y="4826000"/>
            <a:ext cx="391133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Eng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1600" y="5067300"/>
            <a:ext cx="230832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sa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10400" y="5067300"/>
            <a:ext cx="242054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an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81600" y="5308600"/>
            <a:ext cx="621965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Pagpa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81600" y="5549900"/>
            <a:ext cx="657231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pakata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81600" y="5803900"/>
            <a:ext cx="126638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o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4700" y="6134100"/>
            <a:ext cx="149080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K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38400" y="6134100"/>
            <a:ext cx="6920869" cy="24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612" b="1" smtClean="0">
                <a:solidFill>
                  <a:srgbClr val="000000"/>
                </a:solidFill>
                <a:latin typeface="Arial"/>
              </a:rPr>
              <a:t>Mother Tongue - language, math, values, socio-cultural processes etc.</a:t>
            </a:r>
            <a:endParaRPr lang="en-US" sz="1612" b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42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1000" y="355600"/>
            <a:ext cx="4382610" cy="21929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US" sz="4810" smtClean="0">
                <a:solidFill>
                  <a:srgbClr val="575F6C"/>
                </a:solidFill>
                <a:latin typeface="Century Schoolbook"/>
              </a:rPr>
              <a:t>M</a:t>
            </a:r>
            <a:r>
              <a:rPr lang="en-US" sz="3850" smtClean="0">
                <a:solidFill>
                  <a:srgbClr val="575F6C"/>
                </a:solidFill>
                <a:latin typeface="Century Schoolbook"/>
              </a:rPr>
              <a:t>ULTILINGUAL </a:t>
            </a:r>
            <a:r>
              <a:rPr lang="en-US" sz="4810" smtClean="0">
                <a:solidFill>
                  <a:srgbClr val="575F6C"/>
                </a:solidFill>
                <a:latin typeface="Century Schoolbook"/>
              </a:rPr>
              <a:t/>
            </a:r>
            <a:br>
              <a:rPr lang="en-US" sz="4810" smtClean="0">
                <a:solidFill>
                  <a:srgbClr val="575F6C"/>
                </a:solidFill>
                <a:latin typeface="Century Schoolbook"/>
              </a:rPr>
            </a:br>
            <a:r>
              <a:rPr lang="en-US" sz="4810" smtClean="0">
                <a:solidFill>
                  <a:srgbClr val="575F6C"/>
                </a:solidFill>
                <a:latin typeface="Century Schoolbook"/>
              </a:rPr>
              <a:t>E</a:t>
            </a:r>
            <a:r>
              <a:rPr lang="en-US" sz="3850" smtClean="0">
                <a:solidFill>
                  <a:srgbClr val="575F6C"/>
                </a:solidFill>
                <a:latin typeface="Century Schoolbook"/>
              </a:rPr>
              <a:t>DUCATION </a:t>
            </a:r>
          </a:p>
          <a:p>
            <a:pPr>
              <a:lnSpc>
                <a:spcPts val="5700"/>
              </a:lnSpc>
            </a:pPr>
            <a:endParaRPr lang="en-US" sz="4810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800" y="1993900"/>
            <a:ext cx="6711774" cy="89607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208" smtClean="0">
                <a:solidFill>
                  <a:srgbClr val="000000"/>
                </a:solidFill>
                <a:latin typeface="Comic Sans MS"/>
              </a:rPr>
              <a:t>Meaning based education enables </a:t>
            </a:r>
          </a:p>
          <a:p>
            <a:pPr>
              <a:lnSpc>
                <a:spcPts val="3700"/>
              </a:lnSpc>
            </a:pPr>
            <a:endParaRPr lang="en-US" sz="2248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500" y="2463800"/>
            <a:ext cx="6931385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8" smtClean="0">
                <a:solidFill>
                  <a:srgbClr val="000000"/>
                </a:solidFill>
                <a:latin typeface="Comic Sans MS"/>
              </a:rPr>
              <a:t>students to learn well because they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understand what the teacher is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saying.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800" y="4000500"/>
            <a:ext cx="6836808" cy="29238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248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3208" smtClean="0">
                <a:solidFill>
                  <a:srgbClr val="000000"/>
                </a:solidFill>
                <a:latin typeface="Comic Sans MS"/>
              </a:rPr>
              <a:t>Using the culture the child knows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enables immediate comprehension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from which new concepts can be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built - going from the known to the </a:t>
            </a:r>
            <a:br>
              <a:rPr lang="en-US" sz="3208" smtClean="0">
                <a:solidFill>
                  <a:srgbClr val="000000"/>
                </a:solidFill>
                <a:latin typeface="Comic Sans MS"/>
              </a:rPr>
            </a:br>
            <a:r>
              <a:rPr lang="en-US" sz="3208" smtClean="0">
                <a:solidFill>
                  <a:srgbClr val="000000"/>
                </a:solidFill>
                <a:latin typeface="Comic Sans MS"/>
              </a:rPr>
              <a:t>unknown. </a:t>
            </a:r>
          </a:p>
          <a:p>
            <a:pPr>
              <a:lnSpc>
                <a:spcPts val="3800"/>
              </a:lnSpc>
            </a:pPr>
            <a:endParaRPr lang="en-US" sz="3208"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6C1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7200" y="469900"/>
            <a:ext cx="4243149" cy="19927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4408" b="1" smtClean="0">
                <a:solidFill>
                  <a:srgbClr val="575F6C"/>
                </a:solidFill>
                <a:latin typeface="Century Schoolbook"/>
              </a:rPr>
              <a:t>M</a:t>
            </a:r>
            <a:r>
              <a:rPr lang="en-US" sz="3532" b="1" smtClean="0">
                <a:solidFill>
                  <a:srgbClr val="575F6C"/>
                </a:solidFill>
                <a:latin typeface="Century Schoolbook"/>
              </a:rPr>
              <a:t>ULTILINGUAL </a:t>
            </a:r>
            <a:r>
              <a:rPr lang="en-US" sz="4408" b="1" smtClean="0">
                <a:solidFill>
                  <a:srgbClr val="575F6C"/>
                </a:solidFill>
                <a:latin typeface="Century Schoolbook"/>
              </a:rPr>
              <a:t/>
            </a:r>
            <a:br>
              <a:rPr lang="en-US" sz="4408" b="1" smtClean="0">
                <a:solidFill>
                  <a:srgbClr val="575F6C"/>
                </a:solidFill>
                <a:latin typeface="Century Schoolbook"/>
              </a:rPr>
            </a:br>
            <a:r>
              <a:rPr lang="en-US" sz="4408" b="1" smtClean="0">
                <a:solidFill>
                  <a:srgbClr val="575F6C"/>
                </a:solidFill>
                <a:latin typeface="Century Schoolbook"/>
              </a:rPr>
              <a:t>E</a:t>
            </a:r>
            <a:r>
              <a:rPr lang="en-US" sz="3532" b="1" smtClean="0">
                <a:solidFill>
                  <a:srgbClr val="575F6C"/>
                </a:solidFill>
                <a:latin typeface="Century Schoolbook"/>
              </a:rPr>
              <a:t>DUCATION </a:t>
            </a:r>
          </a:p>
          <a:p>
            <a:pPr>
              <a:lnSpc>
                <a:spcPts val="5300"/>
              </a:lnSpc>
            </a:pPr>
            <a:endParaRPr lang="en-US" sz="4408" b="1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1800" y="2146300"/>
            <a:ext cx="5767605" cy="1114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281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4012" smtClean="0">
                <a:solidFill>
                  <a:srgbClr val="000000"/>
                </a:solidFill>
                <a:latin typeface="Comic Sans MS"/>
              </a:rPr>
              <a:t>Reading in the mother </a:t>
            </a:r>
          </a:p>
          <a:p>
            <a:pPr>
              <a:lnSpc>
                <a:spcPts val="4600"/>
              </a:lnSpc>
            </a:pPr>
            <a:endParaRPr lang="en-US" sz="2812">
              <a:solidFill>
                <a:srgbClr val="FE8537"/>
              </a:solidFill>
              <a:latin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500" y="2730500"/>
            <a:ext cx="6317435" cy="18466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12" smtClean="0">
                <a:solidFill>
                  <a:srgbClr val="000000"/>
                </a:solidFill>
                <a:latin typeface="Comic Sans MS"/>
              </a:rPr>
              <a:t>tongue enables immediate </a:t>
            </a:r>
            <a:br>
              <a:rPr lang="en-US" sz="4012" smtClean="0">
                <a:solidFill>
                  <a:srgbClr val="000000"/>
                </a:solidFill>
                <a:latin typeface="Comic Sans MS"/>
              </a:rPr>
            </a:br>
            <a:r>
              <a:rPr lang="en-US" sz="4012" smtClean="0">
                <a:solidFill>
                  <a:srgbClr val="000000"/>
                </a:solidFill>
                <a:latin typeface="Comic Sans MS"/>
              </a:rPr>
              <a:t>comprehension </a:t>
            </a:r>
          </a:p>
          <a:p>
            <a:pPr>
              <a:lnSpc>
                <a:spcPts val="4800"/>
              </a:lnSpc>
            </a:pPr>
            <a:endParaRPr lang="en-US" sz="4012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800" y="4025900"/>
            <a:ext cx="6551473" cy="18466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2812" smtClean="0">
                <a:solidFill>
                  <a:srgbClr val="FE8537"/>
                </a:solidFill>
                <a:latin typeface="Wingdings"/>
              </a:rPr>
              <a:t>|</a:t>
            </a:r>
            <a:r>
              <a:rPr lang="en-US" sz="4012" smtClean="0">
                <a:solidFill>
                  <a:srgbClr val="000000"/>
                </a:solidFill>
                <a:latin typeface="Comic Sans MS"/>
              </a:rPr>
              <a:t>Once we learn to read we </a:t>
            </a:r>
            <a:br>
              <a:rPr lang="en-US" sz="4012" smtClean="0">
                <a:solidFill>
                  <a:srgbClr val="000000"/>
                </a:solidFill>
                <a:latin typeface="Comic Sans MS"/>
              </a:rPr>
            </a:br>
            <a:r>
              <a:rPr lang="en-US" sz="4012" smtClean="0">
                <a:solidFill>
                  <a:srgbClr val="000000"/>
                </a:solidFill>
                <a:latin typeface="Comic Sans MS"/>
              </a:rPr>
              <a:t>never have to learn again -</a:t>
            </a:r>
          </a:p>
          <a:p>
            <a:pPr>
              <a:lnSpc>
                <a:spcPts val="4800"/>
              </a:lnSpc>
            </a:pPr>
            <a:endParaRPr lang="en-US" sz="4012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8500" y="5245100"/>
            <a:ext cx="6133089" cy="18466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mtClean="0">
                <a:latin typeface="Comic Sans MS"/>
              </a:rPr>
              <a:t>“</a:t>
            </a:r>
            <a:r>
              <a:rPr lang="en-US" sz="4012" b="1" smtClean="0">
                <a:solidFill>
                  <a:srgbClr val="000000"/>
                </a:solidFill>
                <a:latin typeface="Comic Sans MS"/>
              </a:rPr>
              <a:t>We only learn to READ </a:t>
            </a:r>
            <a:br>
              <a:rPr lang="en-US" sz="4012" b="1" smtClean="0">
                <a:solidFill>
                  <a:srgbClr val="000000"/>
                </a:solidFill>
                <a:latin typeface="Comic Sans MS"/>
              </a:rPr>
            </a:br>
            <a:r>
              <a:rPr lang="en-US" sz="4012" b="1" smtClean="0">
                <a:solidFill>
                  <a:srgbClr val="000000"/>
                </a:solidFill>
                <a:latin typeface="Comic Sans MS"/>
              </a:rPr>
              <a:t>once” </a:t>
            </a:r>
          </a:p>
          <a:p>
            <a:pPr>
              <a:lnSpc>
                <a:spcPts val="4800"/>
              </a:lnSpc>
            </a:pPr>
            <a:endParaRPr lang="en-US" sz="4012" b="1">
              <a:solidFill>
                <a:srgbClr val="000000"/>
              </a:solidFill>
              <a:latin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A6A.tmp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3400" cy="755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1400" y="2184400"/>
            <a:ext cx="3177152" cy="29495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0"/>
              </a:lnSpc>
            </a:pPr>
            <a:r>
              <a:rPr lang="en-US" sz="11608" smtClean="0">
                <a:solidFill>
                  <a:srgbClr val="575F6C"/>
                </a:solidFill>
                <a:latin typeface="Century Schoolbook"/>
              </a:rPr>
              <a:t>T</a:t>
            </a:r>
            <a:r>
              <a:rPr lang="en-US" sz="9292" smtClean="0">
                <a:solidFill>
                  <a:srgbClr val="575F6C"/>
                </a:solidFill>
                <a:latin typeface="Century Schoolbook"/>
              </a:rPr>
              <a:t>HE </a:t>
            </a:r>
          </a:p>
          <a:p>
            <a:pPr>
              <a:lnSpc>
                <a:spcPts val="11500"/>
              </a:lnSpc>
            </a:pPr>
            <a:endParaRPr lang="en-US" sz="11608">
              <a:solidFill>
                <a:srgbClr val="575F6C"/>
              </a:solidFill>
              <a:latin typeface="Century School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400" y="4038600"/>
            <a:ext cx="4111703" cy="27443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700"/>
              </a:lnSpc>
            </a:pPr>
            <a:r>
              <a:rPr lang="en-US" sz="11608" smtClean="0">
                <a:solidFill>
                  <a:srgbClr val="575F6C"/>
                </a:solidFill>
                <a:latin typeface="Century Schoolbook"/>
              </a:rPr>
              <a:t>W</a:t>
            </a:r>
            <a:r>
              <a:rPr lang="en-US" sz="9292" smtClean="0">
                <a:solidFill>
                  <a:srgbClr val="575F6C"/>
                </a:solidFill>
                <a:latin typeface="Century Schoolbook"/>
              </a:rPr>
              <a:t>HY</a:t>
            </a:r>
            <a:r>
              <a:rPr lang="en-US" sz="7048" smtClean="0">
                <a:solidFill>
                  <a:srgbClr val="575F6C"/>
                </a:solidFill>
                <a:latin typeface="Century Schoolbook"/>
              </a:rPr>
              <a:t>S </a:t>
            </a:r>
          </a:p>
          <a:p>
            <a:pPr>
              <a:lnSpc>
                <a:spcPts val="10700"/>
              </a:lnSpc>
            </a:pPr>
            <a:endParaRPr lang="en-US" sz="9292">
              <a:solidFill>
                <a:srgbClr val="575F6C"/>
              </a:solidFill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2083</Words>
  <Application>Microsoft Office PowerPoint</Application>
  <PresentationFormat>Custom</PresentationFormat>
  <Paragraphs>578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ICTkerm</dc:creator>
  <cp:lastModifiedBy>DepEd</cp:lastModifiedBy>
  <cp:revision>36</cp:revision>
  <dcterms:created xsi:type="dcterms:W3CDTF">2012-08-09T05:07:44Z</dcterms:created>
  <dcterms:modified xsi:type="dcterms:W3CDTF">2012-08-30T00:40:39Z</dcterms:modified>
</cp:coreProperties>
</file>